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4" r:id="rId1"/>
  </p:sldMasterIdLst>
  <p:notesMasterIdLst>
    <p:notesMasterId r:id="rId35"/>
  </p:notesMasterIdLst>
  <p:sldIdLst>
    <p:sldId id="256" r:id="rId2"/>
    <p:sldId id="257" r:id="rId3"/>
    <p:sldId id="258" r:id="rId4"/>
    <p:sldId id="260" r:id="rId5"/>
    <p:sldId id="292" r:id="rId6"/>
    <p:sldId id="273" r:id="rId7"/>
    <p:sldId id="308" r:id="rId8"/>
    <p:sldId id="329" r:id="rId9"/>
    <p:sldId id="330" r:id="rId10"/>
    <p:sldId id="309" r:id="rId11"/>
    <p:sldId id="291" r:id="rId12"/>
    <p:sldId id="310" r:id="rId13"/>
    <p:sldId id="318" r:id="rId14"/>
    <p:sldId id="333" r:id="rId15"/>
    <p:sldId id="334" r:id="rId16"/>
    <p:sldId id="311" r:id="rId17"/>
    <p:sldId id="319" r:id="rId18"/>
    <p:sldId id="332" r:id="rId19"/>
    <p:sldId id="320" r:id="rId20"/>
    <p:sldId id="331" r:id="rId21"/>
    <p:sldId id="321" r:id="rId22"/>
    <p:sldId id="322" r:id="rId23"/>
    <p:sldId id="323" r:id="rId24"/>
    <p:sldId id="324" r:id="rId25"/>
    <p:sldId id="325" r:id="rId26"/>
    <p:sldId id="326" r:id="rId27"/>
    <p:sldId id="313" r:id="rId28"/>
    <p:sldId id="314" r:id="rId29"/>
    <p:sldId id="315" r:id="rId30"/>
    <p:sldId id="316" r:id="rId31"/>
    <p:sldId id="317" r:id="rId32"/>
    <p:sldId id="328" r:id="rId33"/>
    <p:sldId id="272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38" autoAdjust="0"/>
    <p:restoredTop sz="94660"/>
  </p:normalViewPr>
  <p:slideViewPr>
    <p:cSldViewPr>
      <p:cViewPr varScale="1">
        <p:scale>
          <a:sx n="112" d="100"/>
          <a:sy n="112" d="100"/>
        </p:scale>
        <p:origin x="234" y="7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251185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70" name="Shape 37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79" name="Shape 37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87" name="Shape 38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00" name="Shape 40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dt" idx="10"/>
          </p:nvPr>
        </p:nvSpPr>
        <p:spPr>
          <a:xfrm>
            <a:off x="7772400" y="4601765"/>
            <a:ext cx="766763" cy="2774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5-Feb-18</a:t>
            </a:r>
            <a:endParaRPr dirty="0"/>
          </a:p>
        </p:txBody>
      </p:sp>
      <p:sp>
        <p:nvSpPr>
          <p:cNvPr id="196" name="Shape 196"/>
          <p:cNvSpPr txBox="1">
            <a:spLocks noGrp="1"/>
          </p:cNvSpPr>
          <p:nvPr>
            <p:ph type="ftr" idx="11"/>
          </p:nvPr>
        </p:nvSpPr>
        <p:spPr>
          <a:xfrm>
            <a:off x="1943100" y="4601765"/>
            <a:ext cx="5716588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900" b="1" i="1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799" cy="1314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Font typeface="Noto Sans Symbols"/>
              <a:buNone/>
              <a:defRPr sz="3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Font typeface="Noto Sans Symbols"/>
              <a:buNone/>
              <a:defRPr sz="16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Font typeface="Noto Sans Symbols"/>
              <a:buNone/>
              <a:defRPr sz="1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Font typeface="Noto Sans Symbols"/>
              <a:buNone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Font typeface="Noto Sans Symbols"/>
              <a:buNone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Font typeface="Noto Sans Symbols"/>
              <a:buNone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Font typeface="Noto Sans Symbols"/>
              <a:buNone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Font typeface="Noto Sans Symbols"/>
              <a:buNone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Font typeface="Noto Sans Symbols"/>
              <a:buNone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dt" idx="10"/>
          </p:nvPr>
        </p:nvSpPr>
        <p:spPr>
          <a:xfrm>
            <a:off x="7772400" y="4601765"/>
            <a:ext cx="766763" cy="2774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D53FCFE7-2AA1-409A-8D57-D7C8ABF5A3D7}" type="datetime5">
              <a:rPr lang="en-US" smtClean="0"/>
              <a:t>28-Jun-20</a:t>
            </a:fld>
            <a:endParaRPr dirty="0"/>
          </a:p>
        </p:txBody>
      </p:sp>
      <p:sp>
        <p:nvSpPr>
          <p:cNvPr id="202" name="Shape 202"/>
          <p:cNvSpPr txBox="1">
            <a:spLocks noGrp="1"/>
          </p:cNvSpPr>
          <p:nvPr>
            <p:ph type="ftr" idx="11"/>
          </p:nvPr>
        </p:nvSpPr>
        <p:spPr>
          <a:xfrm>
            <a:off x="1943100" y="4601765"/>
            <a:ext cx="5716588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900" b="1" i="1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/>
            </a:lvl1pPr>
          </a:lstStyle>
          <a:p>
            <a:pPr algn="r">
              <a:buSzPct val="25000"/>
            </a:pPr>
            <a:r>
              <a:rPr lang="en" sz="2000" b="1" i="1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C5DEE5"/>
            </a:gs>
          </a:gsLst>
          <a:lin ang="5400000" scaled="0"/>
        </a:gra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Shape 158"/>
          <p:cNvGrpSpPr/>
          <p:nvPr/>
        </p:nvGrpSpPr>
        <p:grpSpPr>
          <a:xfrm>
            <a:off x="0" y="171449"/>
            <a:ext cx="1981200" cy="4979193"/>
            <a:chOff x="2487613" y="285750"/>
            <a:chExt cx="2428874" cy="5654676"/>
          </a:xfrm>
        </p:grpSpPr>
        <p:sp>
          <p:nvSpPr>
            <p:cNvPr id="159" name="Shape 159"/>
            <p:cNvSpPr/>
            <p:nvPr/>
          </p:nvSpPr>
          <p:spPr>
            <a:xfrm>
              <a:off x="2487613" y="2284222"/>
              <a:ext cx="85632" cy="53409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cubicBezTo>
                    <a:pt x="109090" y="103235"/>
                    <a:pt x="103636" y="87352"/>
                    <a:pt x="92727" y="70588"/>
                  </a:cubicBezTo>
                  <a:cubicBezTo>
                    <a:pt x="60000" y="47647"/>
                    <a:pt x="32727" y="23823"/>
                    <a:pt x="0" y="0"/>
                  </a:cubicBezTo>
                  <a:cubicBezTo>
                    <a:pt x="0" y="30882"/>
                    <a:pt x="0" y="30882"/>
                    <a:pt x="0" y="30882"/>
                  </a:cubicBezTo>
                  <a:cubicBezTo>
                    <a:pt x="32727" y="56470"/>
                    <a:pt x="70909" y="82941"/>
                    <a:pt x="109090" y="109411"/>
                  </a:cubicBezTo>
                  <a:cubicBezTo>
                    <a:pt x="109090" y="112941"/>
                    <a:pt x="114545" y="116470"/>
                    <a:pt x="120000" y="120000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>
              <a:off x="2596600" y="2779108"/>
              <a:ext cx="550779" cy="197819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3714" y="83333"/>
                  </a:moveTo>
                  <a:cubicBezTo>
                    <a:pt x="88285" y="95714"/>
                    <a:pt x="102857" y="107857"/>
                    <a:pt x="119142" y="120000"/>
                  </a:cubicBezTo>
                  <a:cubicBezTo>
                    <a:pt x="119142" y="117857"/>
                    <a:pt x="119142" y="115952"/>
                    <a:pt x="120000" y="113809"/>
                  </a:cubicBezTo>
                  <a:cubicBezTo>
                    <a:pt x="106285" y="103571"/>
                    <a:pt x="93428" y="93095"/>
                    <a:pt x="81428" y="82619"/>
                  </a:cubicBezTo>
                  <a:cubicBezTo>
                    <a:pt x="49714" y="55476"/>
                    <a:pt x="23142" y="27857"/>
                    <a:pt x="0" y="0"/>
                  </a:cubicBezTo>
                  <a:cubicBezTo>
                    <a:pt x="1714" y="4761"/>
                    <a:pt x="3428" y="9761"/>
                    <a:pt x="5142" y="14523"/>
                  </a:cubicBezTo>
                  <a:cubicBezTo>
                    <a:pt x="25714" y="37619"/>
                    <a:pt x="48000" y="60714"/>
                    <a:pt x="73714" y="83333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>
              <a:off x="3174626" y="4730255"/>
              <a:ext cx="519639" cy="121017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272" y="8571"/>
                  </a:moveTo>
                  <a:cubicBezTo>
                    <a:pt x="4545" y="5844"/>
                    <a:pt x="1818" y="3116"/>
                    <a:pt x="0" y="0"/>
                  </a:cubicBezTo>
                  <a:cubicBezTo>
                    <a:pt x="0" y="3896"/>
                    <a:pt x="0" y="7402"/>
                    <a:pt x="0" y="11298"/>
                  </a:cubicBezTo>
                  <a:cubicBezTo>
                    <a:pt x="19090" y="33116"/>
                    <a:pt x="40000" y="54545"/>
                    <a:pt x="61818" y="75584"/>
                  </a:cubicBezTo>
                  <a:cubicBezTo>
                    <a:pt x="77272" y="90389"/>
                    <a:pt x="94545" y="105194"/>
                    <a:pt x="111818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02727" y="104805"/>
                    <a:pt x="85454" y="89610"/>
                    <a:pt x="70000" y="74025"/>
                  </a:cubicBezTo>
                  <a:cubicBezTo>
                    <a:pt x="47272" y="52597"/>
                    <a:pt x="26363" y="30779"/>
                    <a:pt x="7272" y="8571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3305023" y="5630785"/>
              <a:ext cx="145966" cy="30964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0810" y="120000"/>
                  </a:move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77837" y="80506"/>
                    <a:pt x="38918" y="41012"/>
                    <a:pt x="0" y="0"/>
                  </a:cubicBezTo>
                  <a:cubicBezTo>
                    <a:pt x="25945" y="41012"/>
                    <a:pt x="55135" y="80506"/>
                    <a:pt x="90810" y="120000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>
              <a:off x="2573246" y="2818321"/>
              <a:ext cx="700636" cy="283409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9213" y="109695"/>
                  </a:moveTo>
                  <a:cubicBezTo>
                    <a:pt x="97752" y="102714"/>
                    <a:pt x="87640" y="95734"/>
                    <a:pt x="78202" y="88753"/>
                  </a:cubicBezTo>
                  <a:cubicBezTo>
                    <a:pt x="56629" y="72631"/>
                    <a:pt x="39775" y="56011"/>
                    <a:pt x="26966" y="39224"/>
                  </a:cubicBezTo>
                  <a:cubicBezTo>
                    <a:pt x="19550" y="29085"/>
                    <a:pt x="13483" y="18781"/>
                    <a:pt x="8089" y="8476"/>
                  </a:cubicBezTo>
                  <a:cubicBezTo>
                    <a:pt x="5393" y="5650"/>
                    <a:pt x="2696" y="2825"/>
                    <a:pt x="0" y="0"/>
                  </a:cubicBezTo>
                  <a:cubicBezTo>
                    <a:pt x="5393" y="13130"/>
                    <a:pt x="12808" y="26426"/>
                    <a:pt x="22247" y="39390"/>
                  </a:cubicBezTo>
                  <a:cubicBezTo>
                    <a:pt x="34382" y="56343"/>
                    <a:pt x="51235" y="72963"/>
                    <a:pt x="72134" y="89252"/>
                  </a:cubicBezTo>
                  <a:cubicBezTo>
                    <a:pt x="82921" y="97396"/>
                    <a:pt x="95056" y="105373"/>
                    <a:pt x="107865" y="113185"/>
                  </a:cubicBezTo>
                  <a:cubicBezTo>
                    <a:pt x="111910" y="115512"/>
                    <a:pt x="115955" y="117673"/>
                    <a:pt x="120000" y="120000"/>
                  </a:cubicBezTo>
                  <a:cubicBezTo>
                    <a:pt x="118651" y="119168"/>
                    <a:pt x="117977" y="118504"/>
                    <a:pt x="117303" y="117673"/>
                  </a:cubicBezTo>
                  <a:cubicBezTo>
                    <a:pt x="113932" y="115013"/>
                    <a:pt x="111235" y="112354"/>
                    <a:pt x="109213" y="109695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Shape 164"/>
            <p:cNvSpPr/>
            <p:nvPr/>
          </p:nvSpPr>
          <p:spPr>
            <a:xfrm>
              <a:off x="2507075" y="285750"/>
              <a:ext cx="89526" cy="249335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7391" y="109039"/>
                  </a:moveTo>
                  <a:cubicBezTo>
                    <a:pt x="62608" y="109795"/>
                    <a:pt x="62608" y="110551"/>
                    <a:pt x="62608" y="111307"/>
                  </a:cubicBezTo>
                  <a:cubicBezTo>
                    <a:pt x="78260" y="113952"/>
                    <a:pt x="99130" y="116598"/>
                    <a:pt x="114782" y="119433"/>
                  </a:cubicBezTo>
                  <a:cubicBezTo>
                    <a:pt x="114782" y="119622"/>
                    <a:pt x="114782" y="119811"/>
                    <a:pt x="120000" y="120000"/>
                  </a:cubicBezTo>
                  <a:cubicBezTo>
                    <a:pt x="109565" y="116220"/>
                    <a:pt x="99130" y="112629"/>
                    <a:pt x="88695" y="108850"/>
                  </a:cubicBezTo>
                  <a:cubicBezTo>
                    <a:pt x="46956" y="89574"/>
                    <a:pt x="26086" y="70299"/>
                    <a:pt x="26086" y="50834"/>
                  </a:cubicBezTo>
                  <a:cubicBezTo>
                    <a:pt x="31304" y="33826"/>
                    <a:pt x="46956" y="17007"/>
                    <a:pt x="78260" y="0"/>
                  </a:cubicBezTo>
                  <a:cubicBezTo>
                    <a:pt x="62608" y="0"/>
                    <a:pt x="62608" y="0"/>
                    <a:pt x="62608" y="0"/>
                  </a:cubicBezTo>
                  <a:cubicBezTo>
                    <a:pt x="26086" y="16818"/>
                    <a:pt x="10434" y="33826"/>
                    <a:pt x="5217" y="50834"/>
                  </a:cubicBezTo>
                  <a:cubicBezTo>
                    <a:pt x="0" y="70299"/>
                    <a:pt x="15652" y="89574"/>
                    <a:pt x="57391" y="109039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2553783" y="2599273"/>
              <a:ext cx="68118" cy="42051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cubicBezTo>
                    <a:pt x="14117" y="21308"/>
                    <a:pt x="21176" y="41495"/>
                    <a:pt x="35294" y="62803"/>
                  </a:cubicBezTo>
                  <a:cubicBezTo>
                    <a:pt x="63529" y="81869"/>
                    <a:pt x="91764" y="100934"/>
                    <a:pt x="120000" y="120000"/>
                  </a:cubicBezTo>
                  <a:cubicBezTo>
                    <a:pt x="105882" y="97570"/>
                    <a:pt x="91764" y="74018"/>
                    <a:pt x="77647" y="51588"/>
                  </a:cubicBezTo>
                  <a:cubicBezTo>
                    <a:pt x="70588" y="50467"/>
                    <a:pt x="70588" y="49345"/>
                    <a:pt x="70588" y="48224"/>
                  </a:cubicBezTo>
                  <a:cubicBezTo>
                    <a:pt x="49411" y="31401"/>
                    <a:pt x="21176" y="15700"/>
                    <a:pt x="0" y="0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Shape 166"/>
            <p:cNvSpPr/>
            <p:nvPr/>
          </p:nvSpPr>
          <p:spPr>
            <a:xfrm>
              <a:off x="3143488" y="4757298"/>
              <a:ext cx="161534" cy="87348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cubicBezTo>
                    <a:pt x="0" y="16756"/>
                    <a:pt x="5853" y="33513"/>
                    <a:pt x="14634" y="50270"/>
                  </a:cubicBezTo>
                  <a:cubicBezTo>
                    <a:pt x="23414" y="63243"/>
                    <a:pt x="35121" y="76756"/>
                    <a:pt x="49756" y="89729"/>
                  </a:cubicBezTo>
                  <a:cubicBezTo>
                    <a:pt x="55609" y="92972"/>
                    <a:pt x="64390" y="96216"/>
                    <a:pt x="70243" y="99459"/>
                  </a:cubicBezTo>
                  <a:cubicBezTo>
                    <a:pt x="87804" y="106486"/>
                    <a:pt x="102439" y="112972"/>
                    <a:pt x="120000" y="120000"/>
                  </a:cubicBezTo>
                  <a:cubicBezTo>
                    <a:pt x="117073" y="118378"/>
                    <a:pt x="114146" y="116216"/>
                    <a:pt x="111219" y="114594"/>
                  </a:cubicBezTo>
                  <a:cubicBezTo>
                    <a:pt x="76097" y="92972"/>
                    <a:pt x="52682" y="71351"/>
                    <a:pt x="38048" y="49729"/>
                  </a:cubicBezTo>
                  <a:cubicBezTo>
                    <a:pt x="32195" y="36756"/>
                    <a:pt x="26341" y="24324"/>
                    <a:pt x="23414" y="11891"/>
                  </a:cubicBezTo>
                  <a:cubicBezTo>
                    <a:pt x="23414" y="11351"/>
                    <a:pt x="20487" y="10810"/>
                    <a:pt x="20487" y="9729"/>
                  </a:cubicBezTo>
                  <a:cubicBezTo>
                    <a:pt x="14634" y="6486"/>
                    <a:pt x="5853" y="3243"/>
                    <a:pt x="0" y="0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Shape 167"/>
            <p:cNvSpPr/>
            <p:nvPr/>
          </p:nvSpPr>
          <p:spPr>
            <a:xfrm>
              <a:off x="3147380" y="1282282"/>
              <a:ext cx="1769107" cy="344797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866" y="116719"/>
                  </a:moveTo>
                  <a:cubicBezTo>
                    <a:pt x="2666" y="105512"/>
                    <a:pt x="6933" y="94441"/>
                    <a:pt x="13333" y="83781"/>
                  </a:cubicBezTo>
                  <a:cubicBezTo>
                    <a:pt x="20000" y="73120"/>
                    <a:pt x="29066" y="62870"/>
                    <a:pt x="39733" y="53029"/>
                  </a:cubicBezTo>
                  <a:cubicBezTo>
                    <a:pt x="50400" y="43189"/>
                    <a:pt x="62666" y="33895"/>
                    <a:pt x="76000" y="25011"/>
                  </a:cubicBezTo>
                  <a:cubicBezTo>
                    <a:pt x="82666" y="20637"/>
                    <a:pt x="89866" y="16264"/>
                    <a:pt x="97066" y="12164"/>
                  </a:cubicBezTo>
                  <a:cubicBezTo>
                    <a:pt x="100800" y="10113"/>
                    <a:pt x="104533" y="7927"/>
                    <a:pt x="108266" y="6013"/>
                  </a:cubicBezTo>
                  <a:cubicBezTo>
                    <a:pt x="112266" y="3963"/>
                    <a:pt x="116000" y="2050"/>
                    <a:pt x="120000" y="136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115733" y="1913"/>
                    <a:pt x="112000" y="3826"/>
                    <a:pt x="108000" y="5876"/>
                  </a:cubicBezTo>
                  <a:cubicBezTo>
                    <a:pt x="104266" y="7790"/>
                    <a:pt x="100533" y="9840"/>
                    <a:pt x="96800" y="12027"/>
                  </a:cubicBezTo>
                  <a:cubicBezTo>
                    <a:pt x="89333" y="16127"/>
                    <a:pt x="82133" y="20364"/>
                    <a:pt x="75466" y="24738"/>
                  </a:cubicBezTo>
                  <a:cubicBezTo>
                    <a:pt x="61866" y="33621"/>
                    <a:pt x="49333" y="42915"/>
                    <a:pt x="38666" y="52756"/>
                  </a:cubicBezTo>
                  <a:cubicBezTo>
                    <a:pt x="27733" y="62460"/>
                    <a:pt x="18666" y="72847"/>
                    <a:pt x="12000" y="83507"/>
                  </a:cubicBezTo>
                  <a:cubicBezTo>
                    <a:pt x="5066" y="94305"/>
                    <a:pt x="800" y="105375"/>
                    <a:pt x="0" y="116719"/>
                  </a:cubicBezTo>
                  <a:cubicBezTo>
                    <a:pt x="0" y="116993"/>
                    <a:pt x="0" y="117129"/>
                    <a:pt x="0" y="117403"/>
                  </a:cubicBezTo>
                  <a:cubicBezTo>
                    <a:pt x="533" y="118223"/>
                    <a:pt x="1066" y="119179"/>
                    <a:pt x="1866" y="120000"/>
                  </a:cubicBezTo>
                  <a:cubicBezTo>
                    <a:pt x="1866" y="118906"/>
                    <a:pt x="1866" y="117813"/>
                    <a:pt x="1866" y="116719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Shape 168"/>
            <p:cNvSpPr/>
            <p:nvPr/>
          </p:nvSpPr>
          <p:spPr>
            <a:xfrm>
              <a:off x="3273883" y="5652419"/>
              <a:ext cx="138181" cy="28800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cubicBezTo>
                    <a:pt x="24000" y="39452"/>
                    <a:pt x="54857" y="80547"/>
                    <a:pt x="89142" y="119999"/>
                  </a:cubicBezTo>
                  <a:cubicBezTo>
                    <a:pt x="120000" y="119999"/>
                    <a:pt x="120000" y="119999"/>
                    <a:pt x="120000" y="119999"/>
                  </a:cubicBezTo>
                  <a:cubicBezTo>
                    <a:pt x="78857" y="80547"/>
                    <a:pt x="37714" y="39452"/>
                    <a:pt x="0" y="0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Shape 169"/>
            <p:cNvSpPr/>
            <p:nvPr/>
          </p:nvSpPr>
          <p:spPr>
            <a:xfrm>
              <a:off x="3143488" y="4655887"/>
              <a:ext cx="31138" cy="189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5000" y="110000"/>
                  </a:moveTo>
                  <a:cubicBezTo>
                    <a:pt x="105000" y="115000"/>
                    <a:pt x="120000" y="117500"/>
                    <a:pt x="120000" y="120000"/>
                  </a:cubicBezTo>
                  <a:cubicBezTo>
                    <a:pt x="120000" y="95000"/>
                    <a:pt x="120000" y="72500"/>
                    <a:pt x="120000" y="47500"/>
                  </a:cubicBezTo>
                  <a:cubicBezTo>
                    <a:pt x="75000" y="32500"/>
                    <a:pt x="45000" y="15000"/>
                    <a:pt x="15000" y="0"/>
                  </a:cubicBezTo>
                  <a:cubicBezTo>
                    <a:pt x="0" y="22500"/>
                    <a:pt x="0" y="42500"/>
                    <a:pt x="0" y="65000"/>
                  </a:cubicBezTo>
                  <a:cubicBezTo>
                    <a:pt x="30000" y="80000"/>
                    <a:pt x="75000" y="95000"/>
                    <a:pt x="105000" y="110000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Shape 170"/>
            <p:cNvSpPr/>
            <p:nvPr/>
          </p:nvSpPr>
          <p:spPr>
            <a:xfrm>
              <a:off x="3211605" y="5410385"/>
              <a:ext cx="202405" cy="53004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6153" y="16000"/>
                  </a:moveTo>
                  <a:cubicBezTo>
                    <a:pt x="11538" y="10666"/>
                    <a:pt x="4615" y="5333"/>
                    <a:pt x="0" y="0"/>
                  </a:cubicBezTo>
                  <a:cubicBezTo>
                    <a:pt x="6923" y="14222"/>
                    <a:pt x="16153" y="28444"/>
                    <a:pt x="27692" y="42666"/>
                  </a:cubicBezTo>
                  <a:cubicBezTo>
                    <a:pt x="30000" y="47111"/>
                    <a:pt x="32307" y="50666"/>
                    <a:pt x="36923" y="55111"/>
                  </a:cubicBezTo>
                  <a:cubicBezTo>
                    <a:pt x="62307" y="76444"/>
                    <a:pt x="90000" y="98666"/>
                    <a:pt x="117692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94615" y="96888"/>
                    <a:pt x="73846" y="73777"/>
                    <a:pt x="55384" y="49777"/>
                  </a:cubicBezTo>
                  <a:cubicBezTo>
                    <a:pt x="41538" y="38222"/>
                    <a:pt x="30000" y="27555"/>
                    <a:pt x="16153" y="16000"/>
                  </a:cubicBezTo>
                </a:path>
              </a:pathLst>
            </a:custGeom>
            <a:solidFill>
              <a:srgbClr val="2E5369">
                <a:alpha val="20000"/>
              </a:srgbClr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1" name="Shape 171"/>
          <p:cNvGrpSpPr/>
          <p:nvPr/>
        </p:nvGrpSpPr>
        <p:grpSpPr>
          <a:xfrm>
            <a:off x="20638" y="0"/>
            <a:ext cx="1952625" cy="5139928"/>
            <a:chOff x="6627813" y="196102"/>
            <a:chExt cx="1952625" cy="5677649"/>
          </a:xfrm>
        </p:grpSpPr>
        <p:sp>
          <p:nvSpPr>
            <p:cNvPr id="172" name="Shape 172"/>
            <p:cNvSpPr/>
            <p:nvPr/>
          </p:nvSpPr>
          <p:spPr>
            <a:xfrm>
              <a:off x="6627813" y="196102"/>
              <a:ext cx="409575" cy="36470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155" y="27391"/>
                  </a:moveTo>
                  <a:cubicBezTo>
                    <a:pt x="12815" y="37565"/>
                    <a:pt x="19805" y="47869"/>
                    <a:pt x="30291" y="58043"/>
                  </a:cubicBezTo>
                  <a:cubicBezTo>
                    <a:pt x="39611" y="68217"/>
                    <a:pt x="51262" y="78391"/>
                    <a:pt x="66407" y="88565"/>
                  </a:cubicBezTo>
                  <a:cubicBezTo>
                    <a:pt x="80388" y="98739"/>
                    <a:pt x="97864" y="108782"/>
                    <a:pt x="117669" y="118826"/>
                  </a:cubicBezTo>
                  <a:cubicBezTo>
                    <a:pt x="118834" y="119217"/>
                    <a:pt x="120000" y="119608"/>
                    <a:pt x="120000" y="120000"/>
                  </a:cubicBezTo>
                  <a:cubicBezTo>
                    <a:pt x="118834" y="118043"/>
                    <a:pt x="116504" y="115956"/>
                    <a:pt x="115339" y="114000"/>
                  </a:cubicBezTo>
                  <a:cubicBezTo>
                    <a:pt x="115339" y="113608"/>
                    <a:pt x="115339" y="113217"/>
                    <a:pt x="115339" y="112956"/>
                  </a:cubicBezTo>
                  <a:cubicBezTo>
                    <a:pt x="99029" y="104739"/>
                    <a:pt x="85048" y="96652"/>
                    <a:pt x="73398" y="88434"/>
                  </a:cubicBezTo>
                  <a:cubicBezTo>
                    <a:pt x="58252" y="78260"/>
                    <a:pt x="45436" y="68217"/>
                    <a:pt x="34951" y="57913"/>
                  </a:cubicBezTo>
                  <a:cubicBezTo>
                    <a:pt x="24466" y="47739"/>
                    <a:pt x="16310" y="37565"/>
                    <a:pt x="10485" y="27260"/>
                  </a:cubicBezTo>
                  <a:cubicBezTo>
                    <a:pt x="8155" y="22173"/>
                    <a:pt x="5825" y="17086"/>
                    <a:pt x="3495" y="12000"/>
                  </a:cubicBezTo>
                  <a:cubicBezTo>
                    <a:pt x="2330" y="7956"/>
                    <a:pt x="1165" y="4043"/>
                    <a:pt x="11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43"/>
                    <a:pt x="1165" y="7956"/>
                    <a:pt x="1165" y="12000"/>
                  </a:cubicBezTo>
                  <a:cubicBezTo>
                    <a:pt x="3495" y="17086"/>
                    <a:pt x="4660" y="22173"/>
                    <a:pt x="8155" y="27391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Shape 173"/>
            <p:cNvSpPr/>
            <p:nvPr/>
          </p:nvSpPr>
          <p:spPr>
            <a:xfrm>
              <a:off x="7061200" y="3772087"/>
              <a:ext cx="350837" cy="13099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2272" y="83272"/>
                  </a:moveTo>
                  <a:cubicBezTo>
                    <a:pt x="87272" y="95636"/>
                    <a:pt x="102272" y="108000"/>
                    <a:pt x="120000" y="120000"/>
                  </a:cubicBezTo>
                  <a:cubicBezTo>
                    <a:pt x="120000" y="117454"/>
                    <a:pt x="120000" y="114545"/>
                    <a:pt x="120000" y="112000"/>
                  </a:cubicBezTo>
                  <a:cubicBezTo>
                    <a:pt x="120000" y="111636"/>
                    <a:pt x="120000" y="110909"/>
                    <a:pt x="120000" y="110545"/>
                  </a:cubicBezTo>
                  <a:cubicBezTo>
                    <a:pt x="107727" y="101090"/>
                    <a:pt x="95454" y="91636"/>
                    <a:pt x="84545" y="82181"/>
                  </a:cubicBezTo>
                  <a:cubicBezTo>
                    <a:pt x="51818" y="55272"/>
                    <a:pt x="23181" y="27636"/>
                    <a:pt x="0" y="0"/>
                  </a:cubicBezTo>
                  <a:cubicBezTo>
                    <a:pt x="2727" y="7636"/>
                    <a:pt x="5454" y="15272"/>
                    <a:pt x="9545" y="22909"/>
                  </a:cubicBezTo>
                  <a:cubicBezTo>
                    <a:pt x="28636" y="43272"/>
                    <a:pt x="49090" y="63272"/>
                    <a:pt x="72272" y="83272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>
              <a:off x="7439025" y="5053076"/>
              <a:ext cx="357188" cy="82067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000" y="8695"/>
                  </a:moveTo>
                  <a:cubicBezTo>
                    <a:pt x="5333" y="5797"/>
                    <a:pt x="2666" y="2898"/>
                    <a:pt x="0" y="0"/>
                  </a:cubicBezTo>
                  <a:cubicBezTo>
                    <a:pt x="0" y="5217"/>
                    <a:pt x="0" y="11014"/>
                    <a:pt x="1333" y="16811"/>
                  </a:cubicBezTo>
                  <a:cubicBezTo>
                    <a:pt x="18666" y="35942"/>
                    <a:pt x="36000" y="55072"/>
                    <a:pt x="56000" y="73623"/>
                  </a:cubicBezTo>
                  <a:cubicBezTo>
                    <a:pt x="72000" y="89275"/>
                    <a:pt x="89333" y="104927"/>
                    <a:pt x="106666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01333" y="104347"/>
                    <a:pt x="84000" y="88115"/>
                    <a:pt x="66666" y="71304"/>
                  </a:cubicBezTo>
                  <a:cubicBezTo>
                    <a:pt x="45333" y="51014"/>
                    <a:pt x="26666" y="29565"/>
                    <a:pt x="8000" y="8695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Shape 175"/>
            <p:cNvSpPr/>
            <p:nvPr/>
          </p:nvSpPr>
          <p:spPr>
            <a:xfrm>
              <a:off x="7037388" y="3811542"/>
              <a:ext cx="457200" cy="185309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5391" y="105096"/>
                  </a:moveTo>
                  <a:cubicBezTo>
                    <a:pt x="97043" y="99700"/>
                    <a:pt x="88695" y="94047"/>
                    <a:pt x="81391" y="88394"/>
                  </a:cubicBezTo>
                  <a:cubicBezTo>
                    <a:pt x="59478" y="72205"/>
                    <a:pt x="42782" y="55503"/>
                    <a:pt x="30260" y="38800"/>
                  </a:cubicBezTo>
                  <a:cubicBezTo>
                    <a:pt x="22956" y="30578"/>
                    <a:pt x="17739" y="22098"/>
                    <a:pt x="13565" y="13618"/>
                  </a:cubicBezTo>
                  <a:cubicBezTo>
                    <a:pt x="9391" y="8993"/>
                    <a:pt x="4173" y="4625"/>
                    <a:pt x="0" y="0"/>
                  </a:cubicBezTo>
                  <a:cubicBezTo>
                    <a:pt x="5217" y="13104"/>
                    <a:pt x="12521" y="26209"/>
                    <a:pt x="21913" y="39057"/>
                  </a:cubicBezTo>
                  <a:cubicBezTo>
                    <a:pt x="34434" y="56017"/>
                    <a:pt x="51130" y="72719"/>
                    <a:pt x="72000" y="89164"/>
                  </a:cubicBezTo>
                  <a:cubicBezTo>
                    <a:pt x="82434" y="97130"/>
                    <a:pt x="93913" y="105353"/>
                    <a:pt x="107478" y="113319"/>
                  </a:cubicBezTo>
                  <a:cubicBezTo>
                    <a:pt x="111652" y="115374"/>
                    <a:pt x="115826" y="117687"/>
                    <a:pt x="120000" y="119999"/>
                  </a:cubicBezTo>
                  <a:cubicBezTo>
                    <a:pt x="118956" y="119229"/>
                    <a:pt x="117913" y="118458"/>
                    <a:pt x="116869" y="117687"/>
                  </a:cubicBezTo>
                  <a:cubicBezTo>
                    <a:pt x="112695" y="113576"/>
                    <a:pt x="108521" y="109207"/>
                    <a:pt x="105391" y="105096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Shape 176"/>
            <p:cNvSpPr/>
            <p:nvPr/>
          </p:nvSpPr>
          <p:spPr>
            <a:xfrm>
              <a:off x="6992938" y="1264030"/>
              <a:ext cx="144462" cy="250805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6666" y="120000"/>
                  </a:moveTo>
                  <a:cubicBezTo>
                    <a:pt x="50000" y="117725"/>
                    <a:pt x="46666" y="115450"/>
                    <a:pt x="43333" y="113175"/>
                  </a:cubicBezTo>
                  <a:cubicBezTo>
                    <a:pt x="26666" y="100473"/>
                    <a:pt x="16666" y="87962"/>
                    <a:pt x="16666" y="75450"/>
                  </a:cubicBezTo>
                  <a:cubicBezTo>
                    <a:pt x="16666" y="62748"/>
                    <a:pt x="26666" y="50236"/>
                    <a:pt x="43333" y="37535"/>
                  </a:cubicBezTo>
                  <a:cubicBezTo>
                    <a:pt x="50000" y="31279"/>
                    <a:pt x="60000" y="25023"/>
                    <a:pt x="73333" y="18767"/>
                  </a:cubicBezTo>
                  <a:cubicBezTo>
                    <a:pt x="86666" y="12511"/>
                    <a:pt x="100000" y="6255"/>
                    <a:pt x="120000" y="0"/>
                  </a:cubicBezTo>
                  <a:cubicBezTo>
                    <a:pt x="116666" y="0"/>
                    <a:pt x="116666" y="0"/>
                    <a:pt x="116666" y="0"/>
                  </a:cubicBezTo>
                  <a:cubicBezTo>
                    <a:pt x="96666" y="6255"/>
                    <a:pt x="80000" y="12511"/>
                    <a:pt x="66666" y="18767"/>
                  </a:cubicBezTo>
                  <a:cubicBezTo>
                    <a:pt x="53333" y="25023"/>
                    <a:pt x="43333" y="31279"/>
                    <a:pt x="33333" y="37535"/>
                  </a:cubicBezTo>
                  <a:cubicBezTo>
                    <a:pt x="13333" y="50047"/>
                    <a:pt x="3333" y="62748"/>
                    <a:pt x="3333" y="75450"/>
                  </a:cubicBezTo>
                  <a:cubicBezTo>
                    <a:pt x="0" y="87393"/>
                    <a:pt x="6666" y="99526"/>
                    <a:pt x="23333" y="111658"/>
                  </a:cubicBezTo>
                  <a:cubicBezTo>
                    <a:pt x="33333" y="114312"/>
                    <a:pt x="43333" y="117156"/>
                    <a:pt x="53333" y="119810"/>
                  </a:cubicBezTo>
                  <a:cubicBezTo>
                    <a:pt x="53333" y="119810"/>
                    <a:pt x="56666" y="120000"/>
                    <a:pt x="56666" y="120000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Shape 177"/>
            <p:cNvSpPr/>
            <p:nvPr/>
          </p:nvSpPr>
          <p:spPr>
            <a:xfrm>
              <a:off x="7526338" y="5640962"/>
              <a:ext cx="111125" cy="2327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285" y="120000"/>
                  </a:moveTo>
                  <a:cubicBezTo>
                    <a:pt x="119999" y="120000"/>
                    <a:pt x="119999" y="120000"/>
                    <a:pt x="119999" y="120000"/>
                  </a:cubicBezTo>
                  <a:cubicBezTo>
                    <a:pt x="77142" y="81355"/>
                    <a:pt x="38571" y="40677"/>
                    <a:pt x="0" y="0"/>
                  </a:cubicBezTo>
                  <a:cubicBezTo>
                    <a:pt x="25714" y="40677"/>
                    <a:pt x="55714" y="81355"/>
                    <a:pt x="94285" y="120000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Shape 178"/>
            <p:cNvSpPr/>
            <p:nvPr/>
          </p:nvSpPr>
          <p:spPr>
            <a:xfrm>
              <a:off x="7021513" y="3598482"/>
              <a:ext cx="68262" cy="42480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8235" y="60560"/>
                  </a:moveTo>
                  <a:cubicBezTo>
                    <a:pt x="56470" y="80747"/>
                    <a:pt x="91764" y="99813"/>
                    <a:pt x="120000" y="120000"/>
                  </a:cubicBezTo>
                  <a:cubicBezTo>
                    <a:pt x="98823" y="96448"/>
                    <a:pt x="84705" y="72897"/>
                    <a:pt x="70588" y="49345"/>
                  </a:cubicBezTo>
                  <a:cubicBezTo>
                    <a:pt x="70588" y="49345"/>
                    <a:pt x="63529" y="48224"/>
                    <a:pt x="63529" y="48224"/>
                  </a:cubicBezTo>
                  <a:cubicBezTo>
                    <a:pt x="42352" y="32523"/>
                    <a:pt x="21176" y="15700"/>
                    <a:pt x="0" y="0"/>
                  </a:cubicBezTo>
                  <a:cubicBezTo>
                    <a:pt x="0" y="2242"/>
                    <a:pt x="0" y="5607"/>
                    <a:pt x="0" y="8971"/>
                  </a:cubicBezTo>
                  <a:cubicBezTo>
                    <a:pt x="7058" y="25794"/>
                    <a:pt x="21176" y="43738"/>
                    <a:pt x="28235" y="60560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Shape 179"/>
            <p:cNvSpPr/>
            <p:nvPr/>
          </p:nvSpPr>
          <p:spPr>
            <a:xfrm>
              <a:off x="7412038" y="2801482"/>
              <a:ext cx="1168400" cy="225159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265" y="116830"/>
                  </a:moveTo>
                  <a:cubicBezTo>
                    <a:pt x="3673" y="105845"/>
                    <a:pt x="7755" y="94647"/>
                    <a:pt x="14285" y="83873"/>
                  </a:cubicBezTo>
                  <a:cubicBezTo>
                    <a:pt x="20816" y="73309"/>
                    <a:pt x="29795" y="62957"/>
                    <a:pt x="40408" y="53239"/>
                  </a:cubicBezTo>
                  <a:cubicBezTo>
                    <a:pt x="50612" y="43309"/>
                    <a:pt x="62857" y="34014"/>
                    <a:pt x="76326" y="25140"/>
                  </a:cubicBezTo>
                  <a:cubicBezTo>
                    <a:pt x="82857" y="20704"/>
                    <a:pt x="89795" y="16267"/>
                    <a:pt x="97142" y="12253"/>
                  </a:cubicBezTo>
                  <a:cubicBezTo>
                    <a:pt x="100816" y="10140"/>
                    <a:pt x="104489" y="8028"/>
                    <a:pt x="108163" y="5915"/>
                  </a:cubicBezTo>
                  <a:cubicBezTo>
                    <a:pt x="111836" y="4014"/>
                    <a:pt x="115918" y="1901"/>
                    <a:pt x="120000" y="0"/>
                  </a:cubicBezTo>
                  <a:cubicBezTo>
                    <a:pt x="119591" y="0"/>
                    <a:pt x="119591" y="0"/>
                    <a:pt x="119591" y="0"/>
                  </a:cubicBezTo>
                  <a:cubicBezTo>
                    <a:pt x="115510" y="1901"/>
                    <a:pt x="111428" y="3802"/>
                    <a:pt x="107755" y="5704"/>
                  </a:cubicBezTo>
                  <a:cubicBezTo>
                    <a:pt x="104081" y="7816"/>
                    <a:pt x="100408" y="9929"/>
                    <a:pt x="96734" y="11830"/>
                  </a:cubicBezTo>
                  <a:cubicBezTo>
                    <a:pt x="88979" y="16056"/>
                    <a:pt x="82040" y="20281"/>
                    <a:pt x="75510" y="24718"/>
                  </a:cubicBezTo>
                  <a:cubicBezTo>
                    <a:pt x="61632" y="33591"/>
                    <a:pt x="49387" y="42887"/>
                    <a:pt x="38775" y="52605"/>
                  </a:cubicBezTo>
                  <a:cubicBezTo>
                    <a:pt x="27755" y="62535"/>
                    <a:pt x="18775" y="72887"/>
                    <a:pt x="12244" y="83661"/>
                  </a:cubicBezTo>
                  <a:cubicBezTo>
                    <a:pt x="5306" y="94014"/>
                    <a:pt x="1224" y="105000"/>
                    <a:pt x="0" y="115985"/>
                  </a:cubicBezTo>
                  <a:cubicBezTo>
                    <a:pt x="1224" y="117253"/>
                    <a:pt x="2040" y="118521"/>
                    <a:pt x="2857" y="120000"/>
                  </a:cubicBezTo>
                  <a:cubicBezTo>
                    <a:pt x="2857" y="118943"/>
                    <a:pt x="2857" y="117887"/>
                    <a:pt x="3265" y="116830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Shape 180"/>
            <p:cNvSpPr/>
            <p:nvPr/>
          </p:nvSpPr>
          <p:spPr>
            <a:xfrm>
              <a:off x="7494588" y="5664635"/>
              <a:ext cx="100011" cy="20911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cubicBezTo>
                    <a:pt x="24000" y="40754"/>
                    <a:pt x="57600" y="81509"/>
                    <a:pt x="9120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76800" y="81509"/>
                    <a:pt x="38400" y="40754"/>
                    <a:pt x="0" y="0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Shape 181"/>
            <p:cNvSpPr/>
            <p:nvPr/>
          </p:nvSpPr>
          <p:spPr>
            <a:xfrm>
              <a:off x="7412038" y="5082010"/>
              <a:ext cx="114300" cy="55895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cubicBezTo>
                    <a:pt x="0" y="25531"/>
                    <a:pt x="8275" y="51063"/>
                    <a:pt x="28965" y="75744"/>
                  </a:cubicBezTo>
                  <a:cubicBezTo>
                    <a:pt x="45517" y="83404"/>
                    <a:pt x="57931" y="91914"/>
                    <a:pt x="74482" y="99574"/>
                  </a:cubicBezTo>
                  <a:cubicBezTo>
                    <a:pt x="91034" y="106382"/>
                    <a:pt x="103448" y="113191"/>
                    <a:pt x="120000" y="120000"/>
                  </a:cubicBezTo>
                  <a:cubicBezTo>
                    <a:pt x="115862" y="118297"/>
                    <a:pt x="115862" y="116595"/>
                    <a:pt x="111724" y="114893"/>
                  </a:cubicBezTo>
                  <a:cubicBezTo>
                    <a:pt x="66206" y="83404"/>
                    <a:pt x="41379" y="51063"/>
                    <a:pt x="33103" y="18723"/>
                  </a:cubicBezTo>
                  <a:cubicBezTo>
                    <a:pt x="28965" y="15319"/>
                    <a:pt x="20689" y="12765"/>
                    <a:pt x="16551" y="9361"/>
                  </a:cubicBezTo>
                  <a:cubicBezTo>
                    <a:pt x="8275" y="5957"/>
                    <a:pt x="4137" y="2553"/>
                    <a:pt x="0" y="0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Shape 182"/>
            <p:cNvSpPr/>
            <p:nvPr/>
          </p:nvSpPr>
          <p:spPr>
            <a:xfrm>
              <a:off x="7412038" y="4978110"/>
              <a:ext cx="31750" cy="18938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65000"/>
                  </a:moveTo>
                  <a:cubicBezTo>
                    <a:pt x="15000" y="72500"/>
                    <a:pt x="30000" y="82500"/>
                    <a:pt x="60000" y="92500"/>
                  </a:cubicBezTo>
                  <a:cubicBezTo>
                    <a:pt x="75000" y="102500"/>
                    <a:pt x="105000" y="110000"/>
                    <a:pt x="120000" y="120000"/>
                  </a:cubicBezTo>
                  <a:cubicBezTo>
                    <a:pt x="105000" y="95000"/>
                    <a:pt x="105000" y="70000"/>
                    <a:pt x="105000" y="47500"/>
                  </a:cubicBezTo>
                  <a:cubicBezTo>
                    <a:pt x="75000" y="30000"/>
                    <a:pt x="45000" y="15000"/>
                    <a:pt x="0" y="0"/>
                  </a:cubicBezTo>
                  <a:cubicBezTo>
                    <a:pt x="0" y="2500"/>
                    <a:pt x="0" y="7500"/>
                    <a:pt x="0" y="10000"/>
                  </a:cubicBezTo>
                  <a:cubicBezTo>
                    <a:pt x="0" y="27500"/>
                    <a:pt x="0" y="47500"/>
                    <a:pt x="0" y="65000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Shape 183"/>
            <p:cNvSpPr/>
            <p:nvPr/>
          </p:nvSpPr>
          <p:spPr>
            <a:xfrm>
              <a:off x="7439025" y="5434480"/>
              <a:ext cx="174625" cy="43927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0000" y="30270"/>
                  </a:moveTo>
                  <a:cubicBezTo>
                    <a:pt x="19090" y="20540"/>
                    <a:pt x="10909" y="9729"/>
                    <a:pt x="0" y="0"/>
                  </a:cubicBezTo>
                  <a:cubicBezTo>
                    <a:pt x="8181" y="17297"/>
                    <a:pt x="19090" y="35675"/>
                    <a:pt x="30000" y="52972"/>
                  </a:cubicBezTo>
                  <a:cubicBezTo>
                    <a:pt x="32727" y="56216"/>
                    <a:pt x="35454" y="59459"/>
                    <a:pt x="38181" y="62702"/>
                  </a:cubicBezTo>
                  <a:cubicBezTo>
                    <a:pt x="60000" y="82162"/>
                    <a:pt x="81818" y="101621"/>
                    <a:pt x="106363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95454" y="99459"/>
                    <a:pt x="76363" y="77837"/>
                    <a:pt x="60000" y="56216"/>
                  </a:cubicBezTo>
                  <a:cubicBezTo>
                    <a:pt x="49090" y="47567"/>
                    <a:pt x="40909" y="38918"/>
                    <a:pt x="30000" y="30270"/>
                  </a:cubicBezTo>
                </a:path>
              </a:pathLst>
            </a:custGeom>
            <a:solidFill>
              <a:srgbClr val="2E536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4" name="Shape 184"/>
          <p:cNvSpPr/>
          <p:nvPr/>
        </p:nvSpPr>
        <p:spPr>
          <a:xfrm>
            <a:off x="0" y="0"/>
            <a:ext cx="182563" cy="5143500"/>
          </a:xfrm>
          <a:prstGeom prst="rect">
            <a:avLst/>
          </a:prstGeom>
          <a:solidFill>
            <a:srgbClr val="2E5369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Shape 185"/>
          <p:cNvSpPr/>
          <p:nvPr/>
        </p:nvSpPr>
        <p:spPr>
          <a:xfrm>
            <a:off x="4724400" y="4807745"/>
            <a:ext cx="2286000" cy="27384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 sz="900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Acharya Institute of Technology</a:t>
            </a:r>
          </a:p>
        </p:txBody>
      </p:sp>
      <p:sp>
        <p:nvSpPr>
          <p:cNvPr id="186" name="Shape 186"/>
          <p:cNvSpPr/>
          <p:nvPr/>
        </p:nvSpPr>
        <p:spPr>
          <a:xfrm>
            <a:off x="3429000" y="4807745"/>
            <a:ext cx="1219199" cy="273843"/>
          </a:xfrm>
          <a:prstGeom prst="rect">
            <a:avLst/>
          </a:prstGeom>
          <a:solidFill>
            <a:srgbClr val="223A8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 sz="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Department of ISE</a:t>
            </a:r>
          </a:p>
        </p:txBody>
      </p:sp>
      <p:sp>
        <p:nvSpPr>
          <p:cNvPr id="187" name="Shape 187"/>
          <p:cNvSpPr/>
          <p:nvPr userDrawn="1"/>
        </p:nvSpPr>
        <p:spPr>
          <a:xfrm rot="10800000" flipH="1">
            <a:off x="26566" y="4760284"/>
            <a:ext cx="1383763" cy="381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56328"/>
                </a:moveTo>
                <a:lnTo>
                  <a:pt x="99772" y="2256"/>
                </a:lnTo>
                <a:cubicBezTo>
                  <a:pt x="99635" y="1884"/>
                  <a:pt x="99468" y="1500"/>
                  <a:pt x="99332" y="1128"/>
                </a:cubicBezTo>
                <a:cubicBezTo>
                  <a:pt x="98922" y="0"/>
                  <a:pt x="98497" y="0"/>
                  <a:pt x="98072" y="0"/>
                </a:cubicBezTo>
                <a:lnTo>
                  <a:pt x="90060" y="0"/>
                </a:lnTo>
                <a:lnTo>
                  <a:pt x="0" y="744"/>
                </a:lnTo>
                <a:lnTo>
                  <a:pt x="0" y="120000"/>
                </a:lnTo>
                <a:lnTo>
                  <a:pt x="90060" y="119424"/>
                </a:lnTo>
                <a:lnTo>
                  <a:pt x="98072" y="119424"/>
                </a:lnTo>
                <a:cubicBezTo>
                  <a:pt x="98497" y="119424"/>
                  <a:pt x="98922" y="118308"/>
                  <a:pt x="99332" y="118308"/>
                </a:cubicBezTo>
                <a:cubicBezTo>
                  <a:pt x="99332" y="117168"/>
                  <a:pt x="99772" y="117168"/>
                  <a:pt x="99772" y="117168"/>
                </a:cubicBezTo>
                <a:lnTo>
                  <a:pt x="120000" y="63096"/>
                </a:lnTo>
                <a:cubicBezTo>
                  <a:pt x="120834" y="60840"/>
                  <a:pt x="120834" y="58596"/>
                  <a:pt x="120000" y="56328"/>
                </a:cubicBezTo>
              </a:path>
            </a:pathLst>
          </a:custGeom>
          <a:solidFill>
            <a:srgbClr val="353535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1944688" y="467915"/>
            <a:ext cx="6589711" cy="9608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 dirty="0"/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1943100" y="1600200"/>
            <a:ext cx="6591299" cy="29146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3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8415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6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397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524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524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524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524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524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524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dt" idx="10"/>
          </p:nvPr>
        </p:nvSpPr>
        <p:spPr>
          <a:xfrm>
            <a:off x="7767637" y="4808935"/>
            <a:ext cx="766763" cy="2774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92" name="Shape 192"/>
          <p:cNvSpPr txBox="1">
            <a:spLocks noGrp="1"/>
          </p:cNvSpPr>
          <p:nvPr>
            <p:ph type="ftr" idx="11"/>
          </p:nvPr>
        </p:nvSpPr>
        <p:spPr>
          <a:xfrm>
            <a:off x="1938337" y="4808935"/>
            <a:ext cx="5716588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900" b="1" i="1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pic>
        <p:nvPicPr>
          <p:cNvPr id="1026" name="Picture 2" descr="C:\Users\CHAYAPATHI-CPN\Desktop\download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700" y="34115"/>
            <a:ext cx="914401" cy="117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>
            <a:spLocks noGrp="1"/>
          </p:cNvSpPr>
          <p:nvPr>
            <p:ph type="ctrTitle"/>
          </p:nvPr>
        </p:nvSpPr>
        <p:spPr>
          <a:xfrm>
            <a:off x="381000" y="318475"/>
            <a:ext cx="7571150" cy="7022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" sz="3200" b="0" i="0" u="none" strike="noStrike" cap="none" dirty="0">
                <a:solidFill>
                  <a:srgbClr val="1581AA"/>
                </a:solidFill>
                <a:latin typeface="+mj-lt"/>
                <a:sym typeface="Calibri"/>
              </a:rPr>
              <a:t>TITLE : </a:t>
            </a:r>
            <a:r>
              <a:rPr lang="en-US" sz="3200" dirty="0">
                <a:latin typeface="+mj-lt"/>
              </a:rPr>
              <a:t>IoT Based Wireless Smart Board</a:t>
            </a:r>
            <a:endParaRPr lang="en" sz="3200" b="0" i="0" u="none" strike="noStrike" cap="none" dirty="0">
              <a:solidFill>
                <a:srgbClr val="1581AA"/>
              </a:solidFill>
              <a:latin typeface="+mj-lt"/>
              <a:sym typeface="Calibri"/>
            </a:endParaRPr>
          </a:p>
        </p:txBody>
      </p:sp>
      <p:sp>
        <p:nvSpPr>
          <p:cNvPr id="375" name="Shape 375"/>
          <p:cNvSpPr txBox="1">
            <a:spLocks noGrp="1"/>
          </p:cNvSpPr>
          <p:nvPr>
            <p:ph type="subTitle" idx="1"/>
          </p:nvPr>
        </p:nvSpPr>
        <p:spPr>
          <a:xfrm>
            <a:off x="381000" y="1962150"/>
            <a:ext cx="3581400" cy="1676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ct val="25000"/>
              <a:buFont typeface="Noto Sans Symbols"/>
              <a:buNone/>
            </a:pPr>
            <a:r>
              <a:rPr lang="en" sz="2200" b="1" i="0" u="none" strike="noStrike" cap="none" dirty="0" smtClean="0">
                <a:solidFill>
                  <a:schemeClr val="tx1"/>
                </a:solidFill>
                <a:latin typeface="+mn-lt"/>
                <a:ea typeface="Times New Roman"/>
                <a:cs typeface="Times New Roman"/>
                <a:sym typeface="Times New Roman"/>
              </a:rPr>
              <a:t>Under </a:t>
            </a:r>
            <a:r>
              <a:rPr lang="en" sz="2200" b="1" i="0" u="none" strike="noStrike" cap="none" dirty="0">
                <a:solidFill>
                  <a:schemeClr val="tx1"/>
                </a:solidFill>
                <a:latin typeface="+mn-lt"/>
                <a:ea typeface="Times New Roman"/>
                <a:cs typeface="Times New Roman"/>
                <a:sym typeface="Times New Roman"/>
              </a:rPr>
              <a:t>the Guidance</a:t>
            </a:r>
            <a:r>
              <a:rPr lang="en" sz="2200" b="0" i="0" u="none" strike="noStrike" cap="none" dirty="0">
                <a:solidFill>
                  <a:schemeClr val="tx1"/>
                </a:solidFill>
                <a:latin typeface="+mn-lt"/>
                <a:ea typeface="Times New Roman"/>
                <a:cs typeface="Times New Roman"/>
                <a:sym typeface="Times New Roman"/>
              </a:rPr>
              <a:t>  </a:t>
            </a:r>
            <a:r>
              <a:rPr lang="en" sz="2200" b="1" i="0" u="none" strike="noStrike" cap="none" dirty="0" smtClean="0">
                <a:solidFill>
                  <a:schemeClr val="tx1"/>
                </a:solidFill>
                <a:latin typeface="+mn-lt"/>
                <a:ea typeface="Times New Roman"/>
                <a:cs typeface="Times New Roman"/>
                <a:sym typeface="Times New Roman"/>
              </a:rPr>
              <a:t>of: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ct val="25000"/>
              <a:buFont typeface="Noto Sans Symbols"/>
              <a:buNone/>
            </a:pPr>
            <a:r>
              <a:rPr lang="en" sz="1800" b="1" dirty="0" smtClean="0">
                <a:solidFill>
                  <a:schemeClr val="tx1"/>
                </a:solidFill>
                <a:latin typeface="+mn-lt"/>
              </a:rPr>
              <a:t>Department </a:t>
            </a:r>
            <a:r>
              <a:rPr lang="en" sz="1800" b="1" dirty="0">
                <a:solidFill>
                  <a:schemeClr val="tx1"/>
                </a:solidFill>
                <a:latin typeface="+mn-lt"/>
              </a:rPr>
              <a:t>of </a:t>
            </a:r>
            <a:r>
              <a:rPr lang="en" sz="1800" b="1" dirty="0" smtClean="0">
                <a:solidFill>
                  <a:schemeClr val="tx1"/>
                </a:solidFill>
                <a:latin typeface="+mn-lt"/>
              </a:rPr>
              <a:t>ISE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ct val="25000"/>
              <a:buFont typeface="Noto Sans Symbols"/>
              <a:buNone/>
            </a:pPr>
            <a:r>
              <a:rPr lang="en" sz="1800" b="1" i="0" u="none" strike="noStrike" cap="none" dirty="0" smtClean="0">
                <a:solidFill>
                  <a:schemeClr val="tx1"/>
                </a:solidFill>
                <a:latin typeface="+mn-lt"/>
                <a:sym typeface="Calibri"/>
              </a:rPr>
              <a:t>Acharya </a:t>
            </a:r>
            <a:r>
              <a:rPr lang="en" sz="1800" b="1" i="0" u="none" strike="noStrike" cap="none" dirty="0">
                <a:solidFill>
                  <a:schemeClr val="tx1"/>
                </a:solidFill>
                <a:latin typeface="+mn-lt"/>
                <a:sym typeface="Calibri"/>
              </a:rPr>
              <a:t>Institute Of Technology </a:t>
            </a:r>
            <a:endParaRPr sz="3000" b="0" i="0" u="none" strike="noStrike" cap="none" dirty="0">
              <a:solidFill>
                <a:schemeClr val="tx1"/>
              </a:solidFill>
              <a:latin typeface="+mn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6" name="Shape 376"/>
          <p:cNvSpPr/>
          <p:nvPr/>
        </p:nvSpPr>
        <p:spPr>
          <a:xfrm>
            <a:off x="4038601" y="1933268"/>
            <a:ext cx="4495799" cy="229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 sz="1800" b="1" dirty="0">
                <a:solidFill>
                  <a:schemeClr val="tx1"/>
                </a:solidFill>
                <a:latin typeface="+mn-lt"/>
                <a:sym typeface="Arial"/>
              </a:rPr>
              <a:t>Project Team  Members: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 sz="1800" b="1" dirty="0">
                <a:solidFill>
                  <a:schemeClr val="tx1"/>
                </a:solidFill>
                <a:latin typeface="+mn-lt"/>
              </a:rPr>
              <a:t>Batch </a:t>
            </a:r>
            <a:r>
              <a:rPr lang="en" sz="1800" b="1" dirty="0" smtClean="0">
                <a:solidFill>
                  <a:schemeClr val="tx1"/>
                </a:solidFill>
                <a:latin typeface="+mn-lt"/>
              </a:rPr>
              <a:t>No: 5</a:t>
            </a:r>
            <a:endParaRPr lang="en" sz="1800" dirty="0">
              <a:solidFill>
                <a:schemeClr val="tx1"/>
              </a:solidFill>
              <a:latin typeface="+mn-lt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  <a:latin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 sz="1800" b="1" dirty="0">
                <a:solidFill>
                  <a:schemeClr val="tx1"/>
                </a:solidFill>
                <a:latin typeface="+mn-lt"/>
                <a:sym typeface="Arial"/>
              </a:rPr>
              <a:t>Pravesh Kasaundha</a:t>
            </a:r>
            <a:r>
              <a:rPr lang="en-IN" sz="1800" b="1" dirty="0" smtClean="0">
                <a:solidFill>
                  <a:schemeClr val="tx1"/>
                </a:solidFill>
                <a:latin typeface="+mn-lt"/>
                <a:sym typeface="Arial"/>
              </a:rPr>
              <a:t>n       </a:t>
            </a:r>
            <a:r>
              <a:rPr lang="en" sz="1800" b="1" dirty="0" smtClean="0">
                <a:solidFill>
                  <a:schemeClr val="tx1"/>
                </a:solidFill>
                <a:latin typeface="+mn-lt"/>
                <a:sym typeface="Arial"/>
              </a:rPr>
              <a:t>(</a:t>
            </a:r>
            <a:r>
              <a:rPr lang="en" sz="1800" b="1" smtClean="0">
                <a:solidFill>
                  <a:schemeClr val="tx1"/>
                </a:solidFill>
                <a:latin typeface="+mn-lt"/>
              </a:rPr>
              <a:t>1AY15IS072</a:t>
            </a:r>
            <a:r>
              <a:rPr lang="en" sz="1800" b="1" smtClean="0">
                <a:solidFill>
                  <a:schemeClr val="tx1"/>
                </a:solidFill>
                <a:latin typeface="+mn-lt"/>
              </a:rPr>
              <a:t>)</a:t>
            </a:r>
            <a:endParaRPr lang="en" sz="1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7B7F6A-0B24-42DC-89EC-3080F56C97A9}"/>
              </a:ext>
            </a:extLst>
          </p:cNvPr>
          <p:cNvSpPr txBox="1"/>
          <p:nvPr/>
        </p:nvSpPr>
        <p:spPr>
          <a:xfrm>
            <a:off x="914400" y="4761308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400" y="0"/>
            <a:ext cx="3200400" cy="609600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Requirements</a:t>
            </a:r>
            <a:endParaRPr lang="en-I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819150"/>
            <a:ext cx="6858000" cy="3733801"/>
          </a:xfrm>
        </p:spPr>
        <p:txBody>
          <a:bodyPr anchor="t"/>
          <a:lstStyle/>
          <a:p>
            <a:pPr marL="342900" indent="-342900" algn="just">
              <a:spcBef>
                <a:spcPts val="0"/>
              </a:spcBef>
              <a:spcAft>
                <a:spcPts val="100"/>
              </a:spcAft>
              <a:buFont typeface="Wingdings" panose="05000000000000000000" pitchFamily="2" charset="2"/>
              <a:buChar char="§"/>
            </a:pPr>
            <a:r>
              <a:rPr lang="en-IN" sz="2000" b="1" dirty="0" smtClean="0">
                <a:solidFill>
                  <a:schemeClr val="tx1"/>
                </a:solidFill>
                <a:latin typeface="+mn-lt"/>
              </a:rPr>
              <a:t>Hardware</a:t>
            </a:r>
          </a:p>
          <a:p>
            <a:pPr marL="800100" lvl="1" indent="-342900" algn="just"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IN" sz="2000" dirty="0" smtClean="0">
                <a:solidFill>
                  <a:schemeClr val="tx1"/>
                </a:solidFill>
                <a:latin typeface="+mn-lt"/>
              </a:rPr>
              <a:t>Raspberry Pi</a:t>
            </a:r>
          </a:p>
          <a:p>
            <a:pPr marL="800100" lvl="1" indent="-342900" algn="just"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IN" sz="2000" dirty="0" smtClean="0">
                <a:solidFill>
                  <a:schemeClr val="tx1"/>
                </a:solidFill>
                <a:latin typeface="+mn-lt"/>
              </a:rPr>
              <a:t>Display Board</a:t>
            </a:r>
          </a:p>
          <a:p>
            <a:pPr marL="800100" lvl="1" indent="-342900" algn="just"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IN" sz="2000" dirty="0" smtClean="0">
                <a:solidFill>
                  <a:schemeClr val="tx1"/>
                </a:solidFill>
                <a:latin typeface="+mn-lt"/>
              </a:rPr>
              <a:t>Laptop</a:t>
            </a:r>
          </a:p>
          <a:p>
            <a:pPr marL="800100" lvl="1" indent="-342900" algn="just"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Micro SD Card </a:t>
            </a:r>
          </a:p>
          <a:p>
            <a:pPr marL="800100" lvl="1" indent="-342900" algn="just"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5V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2A AC-DC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Adaptor</a:t>
            </a:r>
            <a:endParaRPr lang="en-IN" sz="2000" dirty="0" smtClean="0">
              <a:solidFill>
                <a:schemeClr val="tx1"/>
              </a:solidFill>
              <a:latin typeface="+mn-lt"/>
            </a:endParaRPr>
          </a:p>
          <a:p>
            <a:pPr marL="342900" indent="-342900" algn="just">
              <a:spcBef>
                <a:spcPts val="0"/>
              </a:spcBef>
              <a:spcAft>
                <a:spcPts val="100"/>
              </a:spcAft>
              <a:buFont typeface="Wingdings" panose="05000000000000000000" pitchFamily="2" charset="2"/>
              <a:buChar char="§"/>
            </a:pPr>
            <a:r>
              <a:rPr lang="en-IN" sz="2000" b="1" dirty="0" smtClean="0">
                <a:solidFill>
                  <a:schemeClr val="tx1"/>
                </a:solidFill>
                <a:latin typeface="+mn-lt"/>
              </a:rPr>
              <a:t>Software</a:t>
            </a:r>
          </a:p>
          <a:p>
            <a:pPr marL="800100" lvl="1" indent="-342900" algn="just"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IN" sz="2000" dirty="0" smtClean="0">
                <a:solidFill>
                  <a:schemeClr val="tx1"/>
                </a:solidFill>
                <a:latin typeface="+mn-lt"/>
              </a:rPr>
              <a:t>Raspbian OS</a:t>
            </a:r>
          </a:p>
          <a:p>
            <a:pPr marL="800100" lvl="1" indent="-342900" algn="just"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B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itwise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SSH client</a:t>
            </a:r>
            <a:endParaRPr lang="en-IN" sz="2000" dirty="0" smtClean="0">
              <a:solidFill>
                <a:schemeClr val="tx1"/>
              </a:solidFill>
              <a:latin typeface="+mn-lt"/>
            </a:endParaRPr>
          </a:p>
          <a:p>
            <a:pPr marL="800100" lvl="1" indent="-342900" algn="just"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IN" sz="2000" dirty="0" smtClean="0">
                <a:solidFill>
                  <a:schemeClr val="tx1"/>
                </a:solidFill>
                <a:latin typeface="+mn-lt"/>
              </a:rPr>
              <a:t>Web Application</a:t>
            </a:r>
          </a:p>
          <a:p>
            <a:pPr marL="800100" lvl="1" indent="-342900" algn="just"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en-IN" sz="2000" dirty="0" smtClean="0">
                <a:solidFill>
                  <a:schemeClr val="tx1"/>
                </a:solidFill>
                <a:latin typeface="+mn-lt"/>
              </a:rPr>
              <a:t>S3 Bucket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70320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11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Shape 450"/>
          <p:cNvSpPr txBox="1">
            <a:spLocks/>
          </p:cNvSpPr>
          <p:nvPr/>
        </p:nvSpPr>
        <p:spPr>
          <a:xfrm>
            <a:off x="3864768" y="0"/>
            <a:ext cx="1690688" cy="5905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>
              <a:buSzPct val="25000"/>
            </a:pPr>
            <a:r>
              <a:rPr lang="e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Design</a:t>
            </a:r>
            <a:endParaRPr lang="e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426" y="590550"/>
            <a:ext cx="6351374" cy="419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21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12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Shape 450"/>
          <p:cNvSpPr txBox="1">
            <a:spLocks/>
          </p:cNvSpPr>
          <p:nvPr/>
        </p:nvSpPr>
        <p:spPr>
          <a:xfrm>
            <a:off x="3086100" y="0"/>
            <a:ext cx="3429000" cy="5905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algn="ctr">
              <a:buSzPct val="25000"/>
            </a:pPr>
            <a:r>
              <a:rPr lang="e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Implementation</a:t>
            </a:r>
            <a:endParaRPr lang="e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096963" y="1200150"/>
            <a:ext cx="7285037" cy="3352800"/>
          </a:xfrm>
        </p:spPr>
        <p:txBody>
          <a:bodyPr anchor="t"/>
          <a:lstStyle/>
          <a:p>
            <a:pPr algn="just"/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Raspberry Pi</a:t>
            </a:r>
          </a:p>
          <a:p>
            <a:pPr algn="just">
              <a:spcBef>
                <a:spcPts val="0"/>
              </a:spcBef>
            </a:pP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The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 Raspberry Pi  is a series of small single-board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computers. </a:t>
            </a:r>
            <a:r>
              <a:rPr lang="en-US" sz="2000" dirty="0" smtClean="0">
                <a:solidFill>
                  <a:schemeClr val="tx1"/>
                </a:solidFill>
                <a:latin typeface="+mn-lt"/>
                <a:cs typeface="Times New Roman" pitchFamily="18" charset="0"/>
              </a:rPr>
              <a:t>The Raspbian OS is used </a:t>
            </a:r>
            <a:r>
              <a:rPr lang="en-US" sz="2000" dirty="0">
                <a:solidFill>
                  <a:schemeClr val="tx1"/>
                </a:solidFill>
                <a:latin typeface="+mn-lt"/>
                <a:cs typeface="Times New Roman" pitchFamily="18" charset="0"/>
              </a:rPr>
              <a:t>to </a:t>
            </a:r>
            <a:r>
              <a:rPr lang="en-US" sz="2000" dirty="0" smtClean="0">
                <a:solidFill>
                  <a:schemeClr val="tx1"/>
                </a:solidFill>
                <a:latin typeface="+mn-lt"/>
                <a:cs typeface="Times New Roman" pitchFamily="18" charset="0"/>
              </a:rPr>
              <a:t>operate </a:t>
            </a:r>
            <a:r>
              <a:rPr lang="en-US" sz="2000" dirty="0">
                <a:solidFill>
                  <a:schemeClr val="tx1"/>
                </a:solidFill>
                <a:latin typeface="+mn-lt"/>
                <a:cs typeface="Times New Roman" pitchFamily="18" charset="0"/>
              </a:rPr>
              <a:t>the Raspberry </a:t>
            </a:r>
            <a:r>
              <a:rPr lang="en-US" sz="2000" dirty="0" smtClean="0">
                <a:solidFill>
                  <a:schemeClr val="tx1"/>
                </a:solidFill>
                <a:latin typeface="+mn-lt"/>
                <a:cs typeface="Times New Roman" pitchFamily="18" charset="0"/>
              </a:rPr>
              <a:t>Pi. The configuration is done using Python libraries.</a:t>
            </a:r>
          </a:p>
          <a:p>
            <a:pPr algn="just">
              <a:spcBef>
                <a:spcPts val="0"/>
              </a:spcBef>
            </a:pPr>
            <a:endParaRPr lang="en-US" sz="2000" dirty="0" smtClean="0">
              <a:solidFill>
                <a:schemeClr val="tx1"/>
              </a:solidFill>
              <a:latin typeface="+mn-lt"/>
              <a:cs typeface="Times New Roman" pitchFamily="18" charset="0"/>
            </a:endParaRPr>
          </a:p>
          <a:p>
            <a:pPr algn="just">
              <a:spcBef>
                <a:spcPts val="0"/>
              </a:spcBef>
            </a:pPr>
            <a:r>
              <a:rPr lang="en-IN" sz="2000" b="1" dirty="0">
                <a:solidFill>
                  <a:schemeClr val="tx1"/>
                </a:solidFill>
                <a:latin typeface="+mn-lt"/>
              </a:rPr>
              <a:t>Python </a:t>
            </a:r>
            <a:endParaRPr lang="en-IN" sz="2000" dirty="0">
              <a:solidFill>
                <a:schemeClr val="tx1"/>
              </a:solidFill>
              <a:latin typeface="+mn-lt"/>
            </a:endParaRPr>
          </a:p>
          <a:p>
            <a:pPr algn="just"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Python</a:t>
            </a:r>
            <a:r>
              <a:rPr lang="en-US" sz="2000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is an interpreted, high-level, general-purpose programming language.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Its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language constructs and object-oriented approach aims to help programmers write clear, logical code for small and large-scale projects. </a:t>
            </a:r>
            <a:endParaRPr lang="en-US" sz="2000" dirty="0" smtClean="0">
              <a:solidFill>
                <a:schemeClr val="tx1"/>
              </a:solidFill>
              <a:latin typeface="+mn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5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609600" y="4781550"/>
            <a:ext cx="585788" cy="2730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13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32259" y="1123950"/>
            <a:ext cx="672941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b="1" dirty="0">
                <a:latin typeface="+mn-lt"/>
              </a:rPr>
              <a:t>S3 Bucket </a:t>
            </a:r>
            <a:endParaRPr lang="en-IN" sz="2000" dirty="0">
              <a:latin typeface="+mn-lt"/>
            </a:endParaRPr>
          </a:p>
          <a:p>
            <a:pPr algn="just"/>
            <a:r>
              <a:rPr lang="en-US" sz="2000" dirty="0">
                <a:latin typeface="+mn-lt"/>
              </a:rPr>
              <a:t>Amazon S3 is cloud storage </a:t>
            </a:r>
            <a:r>
              <a:rPr lang="en-US" sz="2000" dirty="0" smtClean="0">
                <a:latin typeface="+mn-lt"/>
              </a:rPr>
              <a:t>service by AWS. </a:t>
            </a:r>
            <a:r>
              <a:rPr lang="en-US" sz="2000" dirty="0">
                <a:latin typeface="+mn-lt"/>
              </a:rPr>
              <a:t>In terms of implementation, buckets and objects are resources, and Amazon S3 provides APIs for you to manage them</a:t>
            </a:r>
            <a:r>
              <a:rPr lang="en-US" sz="2000" dirty="0" smtClean="0">
                <a:latin typeface="+mn-lt"/>
              </a:rPr>
              <a:t>.</a:t>
            </a:r>
          </a:p>
          <a:p>
            <a:pPr algn="just"/>
            <a:endParaRPr lang="en-US" sz="2000" dirty="0" smtClean="0">
              <a:latin typeface="+mn-lt"/>
            </a:endParaRPr>
          </a:p>
          <a:p>
            <a:pPr algn="just"/>
            <a:r>
              <a:rPr lang="en-IN" sz="2000" b="1" dirty="0" smtClean="0">
                <a:latin typeface="+mn-lt"/>
              </a:rPr>
              <a:t>Flask </a:t>
            </a:r>
            <a:endParaRPr lang="en-IN" sz="2000" dirty="0">
              <a:latin typeface="+mn-lt"/>
            </a:endParaRPr>
          </a:p>
          <a:p>
            <a:pPr algn="just"/>
            <a:r>
              <a:rPr lang="en-US" sz="2000" dirty="0">
                <a:latin typeface="+mn-lt"/>
              </a:rPr>
              <a:t>Flask is a micro web framework written in Python. It is classified as a micro framework because it does not require particular tools or libraries. It has no database abstraction </a:t>
            </a:r>
            <a:r>
              <a:rPr lang="en-US" sz="2000" dirty="0" smtClean="0">
                <a:latin typeface="+mn-lt"/>
              </a:rPr>
              <a:t>layer and </a:t>
            </a:r>
            <a:r>
              <a:rPr lang="en-US" sz="2000" dirty="0">
                <a:latin typeface="+mn-lt"/>
              </a:rPr>
              <a:t>form </a:t>
            </a:r>
            <a:r>
              <a:rPr lang="en-US" sz="2000" dirty="0" smtClean="0">
                <a:latin typeface="+mn-lt"/>
              </a:rPr>
              <a:t>validation.</a:t>
            </a:r>
            <a:endParaRPr lang="en-US" sz="2000" b="1" dirty="0" smtClean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324600" y="0"/>
            <a:ext cx="1676400" cy="609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r"/>
            <a:r>
              <a:rPr lang="en-IN" sz="3600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sz="3600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977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609600" y="4781550"/>
            <a:ext cx="585788" cy="2730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14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95388" y="1123950"/>
            <a:ext cx="67294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b="1" dirty="0">
                <a:latin typeface="+mn-lt"/>
              </a:rPr>
              <a:t>Boto3 </a:t>
            </a:r>
            <a:endParaRPr lang="en-IN" sz="2000" dirty="0">
              <a:latin typeface="+mn-lt"/>
            </a:endParaRPr>
          </a:p>
          <a:p>
            <a:pPr algn="just"/>
            <a:r>
              <a:rPr lang="en-US" sz="2000" dirty="0">
                <a:latin typeface="+mn-lt"/>
              </a:rPr>
              <a:t>Boto3 is the Amazon Web Services (AWS) SDK for Python. It enables Python developers to create, configure, and manage AWS </a:t>
            </a:r>
            <a:r>
              <a:rPr lang="en-US" sz="2000" dirty="0" smtClean="0">
                <a:latin typeface="+mn-lt"/>
              </a:rPr>
              <a:t>services like S3.</a:t>
            </a:r>
          </a:p>
          <a:p>
            <a:pPr algn="just"/>
            <a:endParaRPr lang="en-US" sz="2000" dirty="0">
              <a:latin typeface="+mn-lt"/>
            </a:endParaRPr>
          </a:p>
          <a:p>
            <a:pPr algn="just"/>
            <a:r>
              <a:rPr lang="en-IN" sz="2000" b="1" dirty="0" smtClean="0">
                <a:latin typeface="+mn-lt"/>
              </a:rPr>
              <a:t>FBI </a:t>
            </a:r>
            <a:endParaRPr lang="en-IN" sz="2000" dirty="0">
              <a:latin typeface="+mn-lt"/>
            </a:endParaRPr>
          </a:p>
          <a:p>
            <a:pPr algn="just"/>
            <a:r>
              <a:rPr lang="en-IN" sz="2000" dirty="0">
                <a:latin typeface="+mn-lt"/>
              </a:rPr>
              <a:t>Frame Buffer Image Viewer (FBI) is used for image rendering. It displays the specified file on the console using the framebuffer device</a:t>
            </a:r>
            <a:r>
              <a:rPr lang="en-IN" sz="2000" dirty="0" smtClean="0">
                <a:latin typeface="+mn-lt"/>
              </a:rPr>
              <a:t>.</a:t>
            </a:r>
            <a:endParaRPr lang="en-US" sz="2000" b="1" dirty="0" smtClean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324600" y="0"/>
            <a:ext cx="1676400" cy="609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r"/>
            <a:r>
              <a:rPr lang="en-IN" sz="3600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sz="3600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94365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609600" y="4781550"/>
            <a:ext cx="585788" cy="2730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15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95388" y="1123950"/>
            <a:ext cx="672941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err="1">
                <a:latin typeface="+mn-lt"/>
              </a:rPr>
              <a:t>Omx</a:t>
            </a:r>
            <a:r>
              <a:rPr lang="en-IN" sz="2000" b="1" dirty="0">
                <a:latin typeface="+mn-lt"/>
              </a:rPr>
              <a:t> player </a:t>
            </a:r>
            <a:endParaRPr lang="en-IN" sz="2000" dirty="0">
              <a:latin typeface="+mn-lt"/>
            </a:endParaRPr>
          </a:p>
          <a:p>
            <a:r>
              <a:rPr lang="en-IN" sz="2000" dirty="0" err="1">
                <a:latin typeface="+mn-lt"/>
              </a:rPr>
              <a:t>Omxplayer</a:t>
            </a:r>
            <a:r>
              <a:rPr lang="en-IN" sz="2000" dirty="0">
                <a:latin typeface="+mn-lt"/>
              </a:rPr>
              <a:t> is a video player specifically made for the Raspberry Pi's </a:t>
            </a:r>
            <a:r>
              <a:rPr lang="en-IN" sz="2000" dirty="0" smtClean="0">
                <a:latin typeface="+mn-lt"/>
              </a:rPr>
              <a:t>GPU. </a:t>
            </a:r>
            <a:r>
              <a:rPr lang="en-IN" sz="2000" dirty="0">
                <a:latin typeface="+mn-lt"/>
              </a:rPr>
              <a:t>It relies on the </a:t>
            </a:r>
            <a:r>
              <a:rPr lang="en-IN" sz="2000" dirty="0" err="1">
                <a:latin typeface="+mn-lt"/>
              </a:rPr>
              <a:t>OpenMAX</a:t>
            </a:r>
            <a:r>
              <a:rPr lang="en-IN" sz="2000" dirty="0">
                <a:latin typeface="+mn-lt"/>
              </a:rPr>
              <a:t> hardware acceleration API, which is the Broadcom's </a:t>
            </a:r>
            <a:r>
              <a:rPr lang="en-IN" sz="2000" dirty="0" err="1">
                <a:latin typeface="+mn-lt"/>
              </a:rPr>
              <a:t>VideoCore</a:t>
            </a:r>
            <a:r>
              <a:rPr lang="en-IN" sz="2000" dirty="0">
                <a:latin typeface="+mn-lt"/>
              </a:rPr>
              <a:t> officially supported API for GPU video/audio processing. </a:t>
            </a:r>
            <a:endParaRPr lang="en-IN" sz="2000" dirty="0" smtClean="0">
              <a:latin typeface="+mn-lt"/>
            </a:endParaRPr>
          </a:p>
          <a:p>
            <a:endParaRPr lang="en-IN" sz="2000" b="1" dirty="0">
              <a:latin typeface="+mn-lt"/>
            </a:endParaRPr>
          </a:p>
          <a:p>
            <a:r>
              <a:rPr lang="en-IN" sz="2000" b="1" dirty="0" err="1">
                <a:latin typeface="+mn-lt"/>
              </a:rPr>
              <a:t>Bashrc</a:t>
            </a:r>
            <a:r>
              <a:rPr lang="en-IN" sz="2000" b="1" dirty="0">
                <a:latin typeface="+mn-lt"/>
              </a:rPr>
              <a:t> </a:t>
            </a:r>
            <a:endParaRPr lang="en-IN" sz="2000" dirty="0">
              <a:latin typeface="+mn-lt"/>
            </a:endParaRPr>
          </a:p>
          <a:p>
            <a:r>
              <a:rPr lang="en-US" sz="2000" dirty="0" smtClean="0">
                <a:latin typeface="+mn-lt"/>
              </a:rPr>
              <a:t>The </a:t>
            </a:r>
            <a:r>
              <a:rPr lang="en-US" sz="2000" dirty="0" err="1">
                <a:latin typeface="+mn-lt"/>
              </a:rPr>
              <a:t>bashrc</a:t>
            </a:r>
            <a:r>
              <a:rPr lang="en-US" sz="2000" dirty="0">
                <a:latin typeface="+mn-lt"/>
              </a:rPr>
              <a:t> file is a shell script which </a:t>
            </a:r>
            <a:r>
              <a:rPr lang="en-US" sz="2000" dirty="0" smtClean="0">
                <a:latin typeface="+mn-lt"/>
              </a:rPr>
              <a:t>runs every </a:t>
            </a:r>
            <a:r>
              <a:rPr lang="en-US" sz="2000" dirty="0">
                <a:latin typeface="+mn-lt"/>
              </a:rPr>
              <a:t>time a user opens a new shell. </a:t>
            </a:r>
            <a:r>
              <a:rPr lang="en-US" sz="2000" dirty="0" smtClean="0">
                <a:latin typeface="+mn-lt"/>
              </a:rPr>
              <a:t>The </a:t>
            </a:r>
            <a:r>
              <a:rPr lang="en-US" sz="2000" dirty="0" err="1">
                <a:latin typeface="+mn-lt"/>
              </a:rPr>
              <a:t>bashrc</a:t>
            </a:r>
            <a:r>
              <a:rPr lang="en-US" sz="2000" dirty="0">
                <a:latin typeface="+mn-lt"/>
              </a:rPr>
              <a:t> file is commonly used to set aliases to commonly used commands so that you don't have to remember long </a:t>
            </a:r>
            <a:r>
              <a:rPr lang="en-US" sz="2000" dirty="0" smtClean="0">
                <a:latin typeface="+mn-lt"/>
              </a:rPr>
              <a:t>commands.</a:t>
            </a:r>
            <a:endParaRPr lang="en-US" sz="2000" b="1" dirty="0" smtClean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324600" y="0"/>
            <a:ext cx="1676400" cy="609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r"/>
            <a:r>
              <a:rPr lang="en-IN" sz="3600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sz="3600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46391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533400" y="4781550"/>
            <a:ext cx="585788" cy="2730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16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Shape 450"/>
          <p:cNvSpPr txBox="1">
            <a:spLocks/>
          </p:cNvSpPr>
          <p:nvPr/>
        </p:nvSpPr>
        <p:spPr>
          <a:xfrm>
            <a:off x="3043084" y="-15977"/>
            <a:ext cx="2514600" cy="5905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algn="ctr">
              <a:buSzPct val="25000"/>
            </a:pPr>
            <a:r>
              <a:rPr lang="e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Snapshots</a:t>
            </a:r>
            <a:endParaRPr lang="e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85875" y="4186654"/>
            <a:ext cx="6424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800" dirty="0" smtClean="0">
                <a:latin typeface="+mn-lt"/>
              </a:rPr>
              <a:t>Web page from which the client can upload the data such as Text, </a:t>
            </a:r>
            <a:r>
              <a:rPr lang="en-IN" sz="1800" dirty="0">
                <a:latin typeface="+mn-lt"/>
              </a:rPr>
              <a:t>I</a:t>
            </a:r>
            <a:r>
              <a:rPr lang="en-IN" sz="1800" dirty="0" smtClean="0">
                <a:latin typeface="+mn-lt"/>
              </a:rPr>
              <a:t>mages, PDF and Video.</a:t>
            </a:r>
            <a:endParaRPr lang="en-IN" sz="1800" dirty="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75" y="574573"/>
            <a:ext cx="6424612" cy="361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81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609600" y="4781550"/>
            <a:ext cx="585788" cy="2730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17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" name="Picture 4" descr="WhatsApp Image 2019-03-28 at 12.36.55 PM(1)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76400" y="609600"/>
            <a:ext cx="6096000" cy="37718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76400" y="4381440"/>
            <a:ext cx="594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/>
              <a:t>Displaying text on the Screen</a:t>
            </a:r>
            <a:endParaRPr lang="en-IN" sz="2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24600" y="0"/>
            <a:ext cx="1676400" cy="609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r"/>
            <a:r>
              <a:rPr lang="en-IN" sz="3600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sz="3600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6653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609600" y="4781550"/>
            <a:ext cx="585788" cy="2730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18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65432" y="4381440"/>
            <a:ext cx="594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/>
              <a:t>Displaying Image on the Screen</a:t>
            </a:r>
            <a:endParaRPr lang="en-IN" sz="2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24600" y="0"/>
            <a:ext cx="1676400" cy="609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r"/>
            <a:r>
              <a:rPr lang="en-IN" sz="3600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sz="3600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432" y="579114"/>
            <a:ext cx="6106969" cy="380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9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533400" y="4781550"/>
            <a:ext cx="585788" cy="2730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76400" y="4416385"/>
            <a:ext cx="449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latin typeface="+mn-lt"/>
              </a:rPr>
              <a:t>Displaying PDF on the Screen</a:t>
            </a:r>
            <a:endParaRPr lang="en-IN" sz="2000" dirty="0">
              <a:latin typeface="+mn-lt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24600" y="0"/>
            <a:ext cx="1676400" cy="609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r"/>
            <a:r>
              <a:rPr lang="en-IN" sz="3600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sz="3600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581484"/>
            <a:ext cx="6019800" cy="383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78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>
            <a:spLocks noGrp="1"/>
          </p:cNvSpPr>
          <p:nvPr>
            <p:ph type="title" idx="4294967295"/>
          </p:nvPr>
        </p:nvSpPr>
        <p:spPr>
          <a:xfrm>
            <a:off x="3200400" y="7989"/>
            <a:ext cx="2460625" cy="53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 b="0" i="0" u="none" strike="noStrike" cap="none" dirty="0">
                <a:solidFill>
                  <a:srgbClr val="1581AA"/>
                </a:solidFill>
                <a:latin typeface="+mj-lt"/>
                <a:ea typeface="Century Gothic"/>
                <a:cs typeface="Times New Roman" pitchFamily="18" charset="0"/>
                <a:sym typeface="Century Gothic"/>
              </a:rPr>
              <a:t>Agenda</a:t>
            </a:r>
            <a:endParaRPr lang="en" sz="3800" b="0" i="0" u="none" strike="noStrike" cap="none" dirty="0">
              <a:solidFill>
                <a:srgbClr val="1581AA"/>
              </a:solidFill>
              <a:latin typeface="+mj-lt"/>
              <a:ea typeface="Century Gothic"/>
              <a:cs typeface="Times New Roman" pitchFamily="18" charset="0"/>
              <a:sym typeface="Century Gothic"/>
            </a:endParaRPr>
          </a:p>
        </p:txBody>
      </p:sp>
      <p:sp>
        <p:nvSpPr>
          <p:cNvPr id="382" name="Shape 382"/>
          <p:cNvSpPr txBox="1">
            <a:spLocks noGrp="1"/>
          </p:cNvSpPr>
          <p:nvPr>
            <p:ph type="body" idx="4294967295"/>
          </p:nvPr>
        </p:nvSpPr>
        <p:spPr>
          <a:xfrm>
            <a:off x="1096963" y="825702"/>
            <a:ext cx="3810000" cy="325898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Abstract</a:t>
            </a:r>
          </a:p>
          <a:p>
            <a:pPr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Problem Statement </a:t>
            </a:r>
          </a:p>
          <a:p>
            <a:pPr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Proposed </a:t>
            </a:r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System</a:t>
            </a:r>
          </a:p>
          <a:p>
            <a:pPr indent="-342900"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Methodology</a:t>
            </a:r>
          </a:p>
          <a:p>
            <a:pPr indent="-342900"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Requirement Specification  </a:t>
            </a:r>
          </a:p>
          <a:p>
            <a:pPr indent="-342900"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Design</a:t>
            </a:r>
          </a:p>
        </p:txBody>
      </p:sp>
      <p:sp>
        <p:nvSpPr>
          <p:cNvPr id="384" name="Shape 384"/>
          <p:cNvSpPr/>
          <p:nvPr/>
        </p:nvSpPr>
        <p:spPr>
          <a:xfrm>
            <a:off x="511175" y="590550"/>
            <a:ext cx="585788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t>2</a:t>
            </a:fld>
            <a:endParaRPr lang="en" sz="200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4294967295"/>
          </p:nvPr>
        </p:nvSpPr>
        <p:spPr>
          <a:xfrm>
            <a:off x="511175" y="4692006"/>
            <a:ext cx="585788" cy="273843"/>
          </a:xfrm>
          <a:prstGeom prst="rect">
            <a:avLst/>
          </a:prstGeo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2000" b="1" i="1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t>2</a:t>
            </a:fld>
            <a:endParaRPr lang="en" sz="2000" b="1" i="1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105400" y="1581150"/>
            <a:ext cx="32004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42900"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Implementation</a:t>
            </a:r>
          </a:p>
          <a:p>
            <a:pPr indent="-342900"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Snapshots</a:t>
            </a:r>
          </a:p>
          <a:p>
            <a:pPr indent="-342900"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Testing</a:t>
            </a:r>
          </a:p>
          <a:p>
            <a:pPr indent="-342900"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Application</a:t>
            </a:r>
          </a:p>
          <a:p>
            <a:pPr indent="-342900"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indent="-342900"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Future Enhancements</a:t>
            </a:r>
          </a:p>
          <a:p>
            <a:pPr indent="-342900"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References</a:t>
            </a:r>
            <a:endParaRPr lang="en-IN" sz="2000" dirty="0">
              <a:latin typeface="+mn-lt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533400" y="4781550"/>
            <a:ext cx="585788" cy="2730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8916" y="4419813"/>
            <a:ext cx="449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latin typeface="+mn-lt"/>
              </a:rPr>
              <a:t>Displaying Video on the Screen</a:t>
            </a:r>
            <a:endParaRPr lang="en-IN" sz="2000" dirty="0">
              <a:latin typeface="+mn-lt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324600" y="0"/>
            <a:ext cx="1676400" cy="609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r"/>
            <a:r>
              <a:rPr lang="en-IN" sz="3600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sz="3600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38880"/>
            <a:ext cx="6400800" cy="388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33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>
            <a:spLocks noGrp="1"/>
          </p:cNvSpPr>
          <p:nvPr>
            <p:ph type="title" idx="4294967295"/>
          </p:nvPr>
        </p:nvSpPr>
        <p:spPr>
          <a:xfrm>
            <a:off x="3872661" y="-20843"/>
            <a:ext cx="1761895" cy="62085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en-GB" b="0" i="0" u="none" strike="noStrike" cap="none" dirty="0">
                <a:solidFill>
                  <a:srgbClr val="1581AA"/>
                </a:solidFill>
                <a:latin typeface="+mn-lt"/>
                <a:ea typeface="Century Gothic" panose="020B0502020202020204"/>
                <a:cs typeface="Century Gothic" panose="020B0502020202020204"/>
                <a:sym typeface="Century Gothic" panose="020B0502020202020204"/>
              </a:rPr>
              <a:t>Testing</a:t>
            </a:r>
          </a:p>
        </p:txBody>
      </p:sp>
      <p:sp>
        <p:nvSpPr>
          <p:cNvPr id="6" name="Title 4"/>
          <p:cNvSpPr>
            <a:spLocks noGrp="1"/>
          </p:cNvSpPr>
          <p:nvPr/>
        </p:nvSpPr>
        <p:spPr>
          <a:xfrm>
            <a:off x="533400" y="534423"/>
            <a:ext cx="2199640" cy="6471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9pPr>
          </a:lstStyle>
          <a:p>
            <a:pPr algn="l"/>
            <a:r>
              <a:rPr lang="en-US" sz="2800" dirty="0" smtClean="0">
                <a:solidFill>
                  <a:schemeClr val="accent6"/>
                </a:solidFill>
                <a:latin typeface="+mj-lt"/>
                <a:cs typeface="Times New Roman" panose="02020603050405020304" pitchFamily="18" charset="0"/>
              </a:rPr>
              <a:t>Unit Testing</a:t>
            </a:r>
          </a:p>
        </p:txBody>
      </p:sp>
      <p:sp>
        <p:nvSpPr>
          <p:cNvPr id="7" name="Text Box 6"/>
          <p:cNvSpPr txBox="1"/>
          <p:nvPr/>
        </p:nvSpPr>
        <p:spPr>
          <a:xfrm>
            <a:off x="826294" y="1133020"/>
            <a:ext cx="7098506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sz="2000" dirty="0" smtClean="0">
                <a:latin typeface="+mn-lt"/>
                <a:cs typeface="Times New Roman" panose="02020603050405020304" pitchFamily="18" charset="0"/>
                <a:sym typeface="+mn-ea"/>
              </a:rPr>
              <a:t>Unit Testing is defined as a type testing where individual units are tested.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41427"/>
              </p:ext>
            </p:extLst>
          </p:nvPr>
        </p:nvGraphicFramePr>
        <p:xfrm>
          <a:off x="914400" y="2114550"/>
          <a:ext cx="7477122" cy="236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1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93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61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820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02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1788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i="0" u="none" strike="noStrike" cap="none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Sl. No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>
                          <a:latin typeface="+mn-lt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>
                          <a:latin typeface="+mn-lt"/>
                          <a:cs typeface="Times New Roman" panose="02020603050405020304" pitchFamily="18" charset="0"/>
                        </a:rPr>
                        <a:t>Input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>
                          <a:latin typeface="+mn-lt"/>
                          <a:cs typeface="Times New Roman" panose="02020603050405020304" pitchFamily="18" charset="0"/>
                        </a:rPr>
                        <a:t>Expected</a:t>
                      </a:r>
                      <a:r>
                        <a:rPr lang="en-US" sz="1400" b="1" baseline="0" dirty="0" smtClean="0">
                          <a:latin typeface="+mn-lt"/>
                          <a:cs typeface="Times New Roman" panose="02020603050405020304" pitchFamily="18" charset="0"/>
                        </a:rPr>
                        <a:t> Output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>
                          <a:latin typeface="+mn-lt"/>
                          <a:cs typeface="Times New Roman" panose="02020603050405020304" pitchFamily="18" charset="0"/>
                        </a:rPr>
                        <a:t>Actual</a:t>
                      </a:r>
                      <a:r>
                        <a:rPr lang="en-US" sz="1400" b="1" baseline="0" dirty="0" smtClean="0">
                          <a:latin typeface="+mn-lt"/>
                          <a:cs typeface="Times New Roman" panose="02020603050405020304" pitchFamily="18" charset="0"/>
                        </a:rPr>
                        <a:t> Output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>
                          <a:latin typeface="+mn-lt"/>
                          <a:cs typeface="Times New Roman" panose="02020603050405020304" pitchFamily="18" charset="0"/>
                        </a:rPr>
                        <a:t>Status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614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40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Checking </a:t>
                      </a:r>
                      <a:r>
                        <a:rPr lang="en-IN" sz="1400" b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if Raspberry Pi works</a:t>
                      </a:r>
                      <a:endParaRPr lang="en-IN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40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Power Supply</a:t>
                      </a:r>
                      <a:endParaRPr lang="en-IN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40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Red light </a:t>
                      </a:r>
                      <a:r>
                        <a:rPr lang="en-IN" sz="1400" b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Indicator</a:t>
                      </a:r>
                      <a:r>
                        <a:rPr lang="en-IN" sz="1400" b="0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s</a:t>
                      </a:r>
                      <a:r>
                        <a:rPr lang="en-IN" sz="1400" b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hould glow</a:t>
                      </a:r>
                      <a:endParaRPr lang="en-IN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40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Red light Indicator </a:t>
                      </a:r>
                      <a:r>
                        <a:rPr lang="en-IN" sz="1400" b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glowing</a:t>
                      </a:r>
                      <a:endParaRPr lang="en-IN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IN" sz="140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Pass</a:t>
                      </a:r>
                      <a:endParaRPr lang="en-IN" sz="12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817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IN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check whether Raspbian OS</a:t>
                      </a:r>
                      <a:r>
                        <a:rPr lang="en-IN" sz="1400" b="0" baseline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is Installed Successfully </a:t>
                      </a:r>
                      <a:r>
                        <a:rPr lang="en-IN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400" b="0" dirty="0" smtClean="0">
                          <a:latin typeface="+mn-lt"/>
                        </a:rPr>
                        <a:t>Insert bootable</a:t>
                      </a:r>
                      <a:r>
                        <a:rPr lang="en-IN" sz="1400" b="0" baseline="0" dirty="0" smtClean="0">
                          <a:latin typeface="+mn-lt"/>
                        </a:rPr>
                        <a:t> </a:t>
                      </a:r>
                      <a:r>
                        <a:rPr lang="en-IN" sz="1400" b="0" dirty="0" smtClean="0">
                          <a:latin typeface="+mn-lt"/>
                        </a:rPr>
                        <a:t>SD card</a:t>
                      </a:r>
                      <a:endParaRPr lang="en-IN" sz="1400" b="0" dirty="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IN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Dashboard</a:t>
                      </a:r>
                      <a:r>
                        <a:rPr lang="en-IN" sz="1400" b="0" baseline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should appear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>
                          <a:tab pos="1971675" algn="l"/>
                        </a:tabLst>
                        <a:defRPr/>
                      </a:pPr>
                      <a:r>
                        <a:rPr lang="en-IN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Dashboard</a:t>
                      </a:r>
                      <a:r>
                        <a:rPr lang="en-IN" sz="1400" b="0" baseline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appeared</a:t>
                      </a:r>
                      <a:endParaRPr lang="en-IN" sz="1400" b="0" dirty="0" smtClean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IN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533400" y="4781550"/>
            <a:ext cx="585788" cy="273050"/>
          </a:xfrm>
          <a:prstGeom prst="rect">
            <a:avLst/>
          </a:prstGeo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21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3033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-GB" sz="2000" b="1" i="1" dirty="0" smtClean="0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rPr>
              <a:t>22</a:t>
            </a:r>
            <a:endParaRPr lang="en-GB" sz="2000" b="1" i="1" dirty="0">
              <a:solidFill>
                <a:srgbClr val="FE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12033"/>
              </p:ext>
            </p:extLst>
          </p:nvPr>
        </p:nvGraphicFramePr>
        <p:xfrm>
          <a:off x="914400" y="1428750"/>
          <a:ext cx="7530306" cy="2955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6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5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91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0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62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438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u="none" strike="noStrike" cap="none" dirty="0" smtClean="0">
                          <a:sym typeface="Arial" panose="020B0604020202020204"/>
                        </a:rPr>
                        <a:t>Sl. No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/>
                        <a:t>Description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/>
                        <a:t>Input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/>
                        <a:t>Expected</a:t>
                      </a:r>
                      <a:r>
                        <a:rPr lang="en-US" sz="1400" b="1" baseline="0" dirty="0" smtClean="0"/>
                        <a:t> Output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/>
                        <a:t>Actual</a:t>
                      </a:r>
                      <a:r>
                        <a:rPr lang="en-US" sz="1400" b="1" baseline="0" dirty="0" smtClean="0"/>
                        <a:t> Output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dirty="0" smtClean="0"/>
                        <a:t>Status</a:t>
                      </a:r>
                      <a:endParaRPr lang="en-US" sz="1400" b="1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5340516"/>
                  </a:ext>
                </a:extLst>
              </a:tr>
              <a:tr h="73533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IN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>
                          <a:tab pos="1971675" algn="l"/>
                        </a:tabLst>
                        <a:defRPr/>
                      </a:pPr>
                      <a:r>
                        <a:rPr lang="en-IN" sz="1400" b="0" dirty="0" smtClean="0">
                          <a:effectLst/>
                        </a:rPr>
                        <a:t>Function  to test </a:t>
                      </a:r>
                      <a:r>
                        <a:rPr lang="en-IN" sz="1400" b="0" dirty="0" err="1" smtClean="0">
                          <a:effectLst/>
                        </a:rPr>
                        <a:t>upload</a:t>
                      </a:r>
                      <a:r>
                        <a:rPr lang="en-IN" sz="1400" b="0" baseline="0" dirty="0" err="1" smtClean="0">
                          <a:effectLst/>
                        </a:rPr>
                        <a:t>_</a:t>
                      </a:r>
                      <a:r>
                        <a:rPr lang="en-IN" sz="1400" b="0" dirty="0" err="1" smtClean="0">
                          <a:effectLst/>
                        </a:rPr>
                        <a:t>file</a:t>
                      </a:r>
                      <a:endParaRPr lang="en-IN" sz="1400" b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File with invalid extension</a:t>
                      </a:r>
                      <a:endParaRPr lang="en-IN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>
                          <a:tab pos="1971675" algn="l"/>
                        </a:tabLst>
                        <a:defRPr/>
                      </a:pPr>
                      <a:r>
                        <a:rPr lang="en-IN" sz="1400" b="0" dirty="0" smtClean="0">
                          <a:effectLst/>
                        </a:rPr>
                        <a:t>Uploading</a:t>
                      </a:r>
                      <a:r>
                        <a:rPr lang="en-IN" sz="1400" b="0" baseline="0" dirty="0" smtClean="0">
                          <a:effectLst/>
                        </a:rPr>
                        <a:t> should fail</a:t>
                      </a:r>
                      <a:endParaRPr lang="en-IN" sz="1400" b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>
                          <a:tab pos="1971675" algn="l"/>
                        </a:tabLst>
                        <a:defRPr/>
                      </a:pPr>
                      <a:r>
                        <a:rPr lang="en-IN" sz="1400" b="0" dirty="0" smtClean="0">
                          <a:effectLst/>
                        </a:rPr>
                        <a:t>Successfully Uploaded</a:t>
                      </a:r>
                      <a:endParaRPr lang="en-IN" sz="1400" b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>
                          <a:tab pos="1971675" algn="l"/>
                        </a:tabLst>
                        <a:defRPr/>
                      </a:pPr>
                      <a:endParaRPr lang="en-IN" sz="1400" b="1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IN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7976013"/>
                  </a:ext>
                </a:extLst>
              </a:tr>
              <a:tr h="73533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IN" sz="1400" b="0" dirty="0" smtClean="0">
                          <a:effectLst/>
                        </a:rPr>
                        <a:t>Function  to test </a:t>
                      </a:r>
                      <a:r>
                        <a:rPr lang="en-IN" sz="1400" b="0" dirty="0" err="1" smtClean="0">
                          <a:effectLst/>
                        </a:rPr>
                        <a:t>upload</a:t>
                      </a:r>
                      <a:r>
                        <a:rPr lang="en-IN" sz="1400" b="0" baseline="0" dirty="0" err="1" smtClean="0">
                          <a:effectLst/>
                        </a:rPr>
                        <a:t>_</a:t>
                      </a:r>
                      <a:r>
                        <a:rPr lang="en-IN" sz="1400" b="0" dirty="0" err="1" smtClean="0">
                          <a:effectLst/>
                        </a:rPr>
                        <a:t>file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File with valid extension</a:t>
                      </a:r>
                      <a:endParaRPr lang="en-IN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IN" sz="1400" b="0" dirty="0" smtClean="0">
                          <a:effectLst/>
                        </a:rPr>
                        <a:t>Should Successfully Upload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>
                          <a:tab pos="1971675" algn="l"/>
                        </a:tabLst>
                        <a:defRPr/>
                      </a:pPr>
                      <a:r>
                        <a:rPr lang="en-IN" sz="1400" b="0" dirty="0" smtClean="0">
                          <a:effectLst/>
                        </a:rPr>
                        <a:t>Successfully Uploaded</a:t>
                      </a:r>
                      <a:endParaRPr lang="en-IN" sz="1400" b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IN" sz="1400" b="0" dirty="0" smtClean="0">
                          <a:effectLst/>
                        </a:rPr>
                        <a:t>Pass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33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dirty="0" smtClean="0">
                          <a:latin typeface="+mn-lt"/>
                          <a:cs typeface="+mn-cs"/>
                        </a:rPr>
                        <a:t>5</a:t>
                      </a:r>
                      <a:endParaRPr lang="en-US" sz="14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u="none" strike="noStrike" cap="none" dirty="0" smtClean="0">
                          <a:sym typeface="Arial" panose="020B0604020202020204"/>
                        </a:rPr>
                        <a:t>Function</a:t>
                      </a:r>
                      <a:r>
                        <a:rPr lang="en-US" sz="1400" b="0" u="none" strike="noStrike" cap="none" baseline="0" dirty="0" smtClean="0">
                          <a:sym typeface="Arial" panose="020B0604020202020204"/>
                        </a:rPr>
                        <a:t> to test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u="none" strike="noStrike" cap="none" baseline="0" dirty="0" smtClean="0">
                          <a:sym typeface="Arial" panose="020B0604020202020204"/>
                        </a:rPr>
                        <a:t>reboot</a:t>
                      </a:r>
                      <a:endParaRPr lang="en-US" sz="14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dirty="0" smtClean="0"/>
                        <a:t>Click</a:t>
                      </a:r>
                      <a:r>
                        <a:rPr lang="en-US" sz="1400" b="0" baseline="0" dirty="0" smtClean="0"/>
                        <a:t> the refresh notice board button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baseline="0" dirty="0" smtClean="0"/>
                        <a:t>Home screen should appear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dirty="0" smtClean="0"/>
                        <a:t>Home</a:t>
                      </a:r>
                      <a:r>
                        <a:rPr lang="en-US" sz="1400" b="0" baseline="0" dirty="0" smtClean="0"/>
                        <a:t> screen appeared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/>
                        <a:t>Pass</a:t>
                      </a:r>
                      <a:endParaRPr lang="en-US" sz="1400" b="0" dirty="0" smtClean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6324600" y="0"/>
            <a:ext cx="1676400" cy="609600"/>
          </a:xfrm>
        </p:spPr>
        <p:txBody>
          <a:bodyPr/>
          <a:lstStyle/>
          <a:p>
            <a:pPr algn="r"/>
            <a:r>
              <a:rPr lang="en-I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855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30225" y="530939"/>
            <a:ext cx="3552190" cy="590550"/>
          </a:xfrm>
        </p:spPr>
        <p:txBody>
          <a:bodyPr/>
          <a:lstStyle/>
          <a:p>
            <a:r>
              <a:rPr lang="en-US" sz="2800" dirty="0" smtClean="0">
                <a:solidFill>
                  <a:schemeClr val="accent6"/>
                </a:solidFill>
                <a:latin typeface="+mn-lt"/>
                <a:cs typeface="Times New Roman" panose="02020603050405020304" pitchFamily="18" charset="0"/>
              </a:rPr>
              <a:t>Integration Testing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685800" y="1057477"/>
            <a:ext cx="7394575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sz="2000" dirty="0" smtClean="0">
                <a:latin typeface="+mn-lt"/>
                <a:cs typeface="Times New Roman" panose="02020603050405020304" pitchFamily="18" charset="0"/>
                <a:sym typeface="+mn-ea"/>
              </a:rPr>
              <a:t>Integration testing is a type of testing where individual units are combined and tested as a group. </a:t>
            </a:r>
            <a:endParaRPr lang="en-US" sz="2000" dirty="0" smtClean="0">
              <a:latin typeface="+mn-lt"/>
              <a:cs typeface="Times New Roman" panose="02020603050405020304" pitchFamily="18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356901"/>
              </p:ext>
            </p:extLst>
          </p:nvPr>
        </p:nvGraphicFramePr>
        <p:xfrm>
          <a:off x="813594" y="2024920"/>
          <a:ext cx="7806690" cy="2528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61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22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486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7269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i="0" u="none" strike="noStrike" cap="none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Sl. No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latin typeface="+mn-lt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latin typeface="+mn-lt"/>
                          <a:cs typeface="Times New Roman" panose="02020603050405020304" pitchFamily="18" charset="0"/>
                        </a:rPr>
                        <a:t>Input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latin typeface="+mn-lt"/>
                          <a:cs typeface="Times New Roman" panose="02020603050405020304" pitchFamily="18" charset="0"/>
                        </a:rPr>
                        <a:t>Expected</a:t>
                      </a:r>
                      <a:r>
                        <a:rPr lang="en-US" sz="1400" baseline="0" dirty="0" smtClean="0">
                          <a:latin typeface="+mn-lt"/>
                          <a:cs typeface="Times New Roman" panose="02020603050405020304" pitchFamily="18" charset="0"/>
                        </a:rPr>
                        <a:t> Output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latin typeface="+mn-lt"/>
                          <a:cs typeface="Times New Roman" panose="02020603050405020304" pitchFamily="18" charset="0"/>
                        </a:rPr>
                        <a:t>Actual</a:t>
                      </a:r>
                      <a:r>
                        <a:rPr lang="en-US" sz="1400" baseline="0" dirty="0" smtClean="0">
                          <a:latin typeface="+mn-lt"/>
                          <a:cs typeface="Times New Roman" panose="02020603050405020304" pitchFamily="18" charset="0"/>
                        </a:rPr>
                        <a:t> Output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latin typeface="+mn-lt"/>
                          <a:cs typeface="Times New Roman" panose="02020603050405020304" pitchFamily="18" charset="0"/>
                        </a:rPr>
                        <a:t>Status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181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Integrate PC &amp; </a:t>
                      </a:r>
                      <a:r>
                        <a:rPr lang="en-US" sz="1400" b="0" dirty="0" err="1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RPi</a:t>
                      </a:r>
                      <a:r>
                        <a:rPr lang="en-US" sz="1400" b="0" baseline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for </a:t>
                      </a: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Authentication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400" b="0" dirty="0" smtClean="0">
                          <a:latin typeface="+mn-lt"/>
                        </a:rPr>
                        <a:t>Input Login Id &amp; Password</a:t>
                      </a:r>
                      <a:endParaRPr lang="en-IN" sz="1400" b="0" dirty="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Should securely login </a:t>
                      </a:r>
                      <a:r>
                        <a:rPr lang="en-US" sz="1400" b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using SSH protocol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Secured  remote </a:t>
                      </a: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login successful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35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Integrate Web App</a:t>
                      </a:r>
                      <a:r>
                        <a:rPr lang="en-US" sz="1400" b="0" baseline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&amp; </a:t>
                      </a:r>
                      <a:r>
                        <a:rPr lang="en-US" sz="1400" b="0" baseline="0" dirty="0" err="1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RPi</a:t>
                      </a:r>
                      <a:r>
                        <a:rPr lang="en-US" sz="1400" b="0" baseline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to check web page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400" b="0" dirty="0" smtClean="0">
                          <a:latin typeface="+mn-lt"/>
                        </a:rPr>
                        <a:t>Provide IP</a:t>
                      </a:r>
                      <a:r>
                        <a:rPr lang="en-IN" sz="1400" b="0" baseline="0" dirty="0" smtClean="0">
                          <a:latin typeface="+mn-lt"/>
                        </a:rPr>
                        <a:t> add and Port </a:t>
                      </a:r>
                      <a:r>
                        <a:rPr lang="en-IN" sz="1400" b="0" baseline="0" dirty="0" err="1" smtClean="0">
                          <a:latin typeface="+mn-lt"/>
                        </a:rPr>
                        <a:t>num</a:t>
                      </a:r>
                      <a:r>
                        <a:rPr lang="en-IN" sz="1400" b="0" baseline="0" dirty="0" smtClean="0">
                          <a:latin typeface="+mn-lt"/>
                        </a:rPr>
                        <a:t> in browser</a:t>
                      </a:r>
                      <a:endParaRPr lang="en-IN" sz="1400" b="0" dirty="0"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Browser should load the web page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 page loading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400" b="0" dirty="0" smtClean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IN" sz="1400" b="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Slide Number Placeholder 3"/>
          <p:cNvSpPr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-GB" sz="2000" b="1" i="1" dirty="0" smtClean="0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rPr>
              <a:t>23</a:t>
            </a:r>
            <a:endParaRPr lang="en-GB" sz="2000" b="1" i="1" dirty="0">
              <a:solidFill>
                <a:srgbClr val="FE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97433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828212"/>
              </p:ext>
            </p:extLst>
          </p:nvPr>
        </p:nvGraphicFramePr>
        <p:xfrm>
          <a:off x="804069" y="1276350"/>
          <a:ext cx="7315200" cy="291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67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50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1440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/>
                      <a:r>
                        <a:rPr lang="en-US" sz="1400" u="none" strike="noStrike" cap="none" dirty="0" smtClean="0">
                          <a:sym typeface="Arial" panose="020B0604020202020204"/>
                        </a:rPr>
                        <a:t>Sl. No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Description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Input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Expected</a:t>
                      </a:r>
                      <a:r>
                        <a:rPr lang="en-US" sz="1400" baseline="0" dirty="0" smtClean="0"/>
                        <a:t> Output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Actual</a:t>
                      </a:r>
                      <a:r>
                        <a:rPr lang="en-US" sz="1400" baseline="0" dirty="0" smtClean="0"/>
                        <a:t> Output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Status</a:t>
                      </a:r>
                      <a:endParaRPr lang="en-US" sz="14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387265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 smtClean="0"/>
                        <a:t>Integrating </a:t>
                      </a:r>
                      <a:r>
                        <a:rPr lang="en-US" sz="1400" dirty="0" err="1" smtClean="0"/>
                        <a:t>RPi</a:t>
                      </a:r>
                      <a:r>
                        <a:rPr lang="en-US" sz="1400" dirty="0" smtClean="0"/>
                        <a:t> &amp; Board to push data into display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Push invalid data</a:t>
                      </a:r>
                      <a:r>
                        <a:rPr lang="en-US" sz="1400" baseline="0" dirty="0" smtClean="0"/>
                        <a:t> from Raspberry Pi to board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 panose="020B0604020202020204"/>
                        </a:rPr>
                        <a:t>Should not display data </a:t>
                      </a:r>
                      <a:r>
                        <a:rPr lang="en-US" sz="1400" u="none" strike="noStrike" cap="none" baseline="0" dirty="0" smtClean="0">
                          <a:sym typeface="Arial" panose="020B0604020202020204"/>
                        </a:rPr>
                        <a:t>on Board</a:t>
                      </a:r>
                      <a:endParaRPr lang="en-US" sz="1400" b="0" i="0" u="none" strike="noStrike" cap="non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none" strike="noStrike" cap="none" dirty="0" smtClean="0">
                          <a:sym typeface="Arial" panose="020B0604020202020204"/>
                        </a:rPr>
                        <a:t>Data </a:t>
                      </a:r>
                      <a:r>
                        <a:rPr lang="en-US" sz="1400" u="none" strike="noStrike" cap="none" baseline="0" dirty="0" smtClean="0">
                          <a:sym typeface="Arial" panose="020B0604020202020204"/>
                        </a:rPr>
                        <a:t>displayed on Board</a:t>
                      </a:r>
                      <a:endParaRPr lang="en-US" sz="1400" b="0" i="0" u="none" strike="noStrike" cap="non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Fail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 smtClean="0"/>
                        <a:t>Integrating </a:t>
                      </a:r>
                      <a:r>
                        <a:rPr lang="en-US" sz="1400" dirty="0" err="1" smtClean="0"/>
                        <a:t>RPi</a:t>
                      </a:r>
                      <a:r>
                        <a:rPr lang="en-US" sz="1400" dirty="0" smtClean="0"/>
                        <a:t> &amp; Board to push data to display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Push valid data</a:t>
                      </a:r>
                      <a:r>
                        <a:rPr lang="en-US" sz="1400" baseline="0" dirty="0" smtClean="0"/>
                        <a:t> from Raspberry Pi to board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 panose="020B0604020202020204"/>
                        </a:rPr>
                        <a:t>Should display data </a:t>
                      </a:r>
                      <a:r>
                        <a:rPr lang="en-US" sz="1400" u="none" strike="noStrike" cap="none" baseline="0" dirty="0" smtClean="0">
                          <a:sym typeface="Arial" panose="020B0604020202020204"/>
                        </a:rPr>
                        <a:t>on Board</a:t>
                      </a:r>
                      <a:endParaRPr lang="en-US" sz="1400" b="0" i="0" u="none" strike="noStrike" cap="non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none" strike="noStrike" cap="none" dirty="0" smtClean="0">
                          <a:sym typeface="Arial" panose="020B0604020202020204"/>
                        </a:rPr>
                        <a:t>Data </a:t>
                      </a:r>
                      <a:r>
                        <a:rPr lang="en-US" sz="1400" u="none" strike="noStrike" cap="none" baseline="0" dirty="0" smtClean="0">
                          <a:sym typeface="Arial" panose="020B0604020202020204"/>
                        </a:rPr>
                        <a:t>displayed on Board</a:t>
                      </a:r>
                      <a:endParaRPr lang="en-US" sz="1400" b="0" i="0" u="none" strike="noStrike" cap="non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Pass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3"/>
          <p:cNvSpPr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-GB" sz="2000" b="1" i="1" dirty="0" smtClean="0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rPr>
              <a:t>24</a:t>
            </a:r>
            <a:endParaRPr lang="en-GB" sz="2000" b="1" i="1" dirty="0">
              <a:solidFill>
                <a:srgbClr val="FE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324600" y="0"/>
            <a:ext cx="1676400" cy="609600"/>
          </a:xfrm>
        </p:spPr>
        <p:txBody>
          <a:bodyPr/>
          <a:lstStyle/>
          <a:p>
            <a:pPr algn="r"/>
            <a:r>
              <a:rPr lang="en-I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5587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>
            <a:spLocks noGrp="1"/>
          </p:cNvSpPr>
          <p:nvPr>
            <p:ph type="title" idx="4294967295"/>
          </p:nvPr>
        </p:nvSpPr>
        <p:spPr>
          <a:xfrm>
            <a:off x="549275" y="527440"/>
            <a:ext cx="2994025" cy="60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en-GB" sz="2800" dirty="0" smtClean="0">
                <a:solidFill>
                  <a:schemeClr val="accent6"/>
                </a:solidFill>
                <a:latin typeface="+mn-lt"/>
                <a:ea typeface="Century Gothic" panose="020B0502020202020204"/>
                <a:cs typeface="Times New Roman" panose="02020603050405020304" pitchFamily="18" charset="0"/>
                <a:sym typeface="Century Gothic" panose="020B0502020202020204"/>
              </a:rPr>
              <a:t>System Testing</a:t>
            </a:r>
            <a:endParaRPr lang="en-US" altLang="en-GB" sz="2800" b="0" i="0" u="none" strike="noStrike" cap="none" dirty="0">
              <a:solidFill>
                <a:schemeClr val="accent6"/>
              </a:solidFill>
              <a:latin typeface="+mn-lt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449730"/>
              </p:ext>
            </p:extLst>
          </p:nvPr>
        </p:nvGraphicFramePr>
        <p:xfrm>
          <a:off x="804069" y="2038350"/>
          <a:ext cx="7882730" cy="22802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4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34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26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93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322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66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5147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i="0" u="none" strike="noStrike" cap="none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Sl. No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Input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Expected</a:t>
                      </a:r>
                      <a:r>
                        <a:rPr lang="en-US" sz="1400" baseline="0" dirty="0" smtClean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 Output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Actual</a:t>
                      </a:r>
                      <a:r>
                        <a:rPr lang="en-US" sz="1400" baseline="0" dirty="0" smtClean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 Output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solidFill>
                            <a:schemeClr val="bg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Status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Collect text message from user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400" b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Input text message into the dialog box</a:t>
                      </a:r>
                      <a:endParaRPr lang="en-IN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Should</a:t>
                      </a:r>
                      <a:r>
                        <a:rPr lang="en-US" sz="1400" b="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a</a:t>
                      </a:r>
                      <a:r>
                        <a:rPr lang="en-US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llow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user to enter text message 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User allowed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enter text message 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i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4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Display </a:t>
                      </a:r>
                      <a:r>
                        <a:rPr lang="en-US" sz="1400" b="0" i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text message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400" b="0" i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Send the text message to the Raspberry</a:t>
                      </a:r>
                      <a:r>
                        <a:rPr lang="en-IN" sz="1400" b="0" i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Pi</a:t>
                      </a:r>
                      <a:endParaRPr lang="en-IN" sz="14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Should convert </a:t>
                      </a:r>
                      <a:r>
                        <a:rPr lang="en-US" sz="1400" b="0" i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4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message into</a:t>
                      </a:r>
                      <a:r>
                        <a:rPr lang="en-US" sz="1400" b="0" i="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.jpeg </a:t>
                      </a:r>
                      <a:r>
                        <a:rPr lang="en-US" sz="1400" b="0" i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format and display on the screen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Message converted </a:t>
                      </a:r>
                      <a:r>
                        <a:rPr lang="en-US" sz="1400" b="0" i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into .jpeg format and </a:t>
                      </a:r>
                      <a:r>
                        <a:rPr lang="en-US" sz="14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displayed </a:t>
                      </a:r>
                      <a:r>
                        <a:rPr lang="en-US" sz="1400" b="0" i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on the screen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Slide Number Placeholder 3"/>
          <p:cNvSpPr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-GB" sz="2000" b="1" i="1" dirty="0" smtClean="0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rPr>
              <a:t>25</a:t>
            </a:r>
            <a:endParaRPr lang="en-GB" sz="2000" b="1" i="1" dirty="0">
              <a:solidFill>
                <a:srgbClr val="FE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sp>
        <p:nvSpPr>
          <p:cNvPr id="5" name="Text Box 5"/>
          <p:cNvSpPr txBox="1"/>
          <p:nvPr/>
        </p:nvSpPr>
        <p:spPr>
          <a:xfrm>
            <a:off x="685800" y="1057477"/>
            <a:ext cx="7394575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sz="2000" dirty="0" smtClean="0">
                <a:latin typeface="+mn-lt"/>
                <a:cs typeface="Times New Roman" panose="02020603050405020304" pitchFamily="18" charset="0"/>
                <a:sym typeface="+mn-ea"/>
              </a:rPr>
              <a:t>System testing is a type of testing where all units are combined and tested as a system. </a:t>
            </a:r>
            <a:endParaRPr lang="en-US" sz="2000" dirty="0" smtClean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394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449057" y="4860439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-GB" sz="2000" b="1" i="1" dirty="0" smtClean="0">
                <a:solidFill>
                  <a:srgbClr val="FEFFFF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rPr>
              <a:t>26</a:t>
            </a:r>
            <a:endParaRPr lang="en-GB" sz="2000" b="1" i="1" dirty="0">
              <a:solidFill>
                <a:srgbClr val="FEFFFF"/>
              </a:solidFill>
              <a:latin typeface="Century Gothic" panose="020B0502020202020204"/>
              <a:ea typeface="Century Gothic" panose="020B0502020202020204"/>
              <a:cs typeface="Century Gothic" panose="020B0502020202020204"/>
              <a:sym typeface="Century Gothic" panose="020B0502020202020204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227251"/>
              </p:ext>
            </p:extLst>
          </p:nvPr>
        </p:nvGraphicFramePr>
        <p:xfrm>
          <a:off x="1219200" y="1733550"/>
          <a:ext cx="7062020" cy="21615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0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9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95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34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32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20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u="none" strike="noStrike" cap="none" dirty="0" smtClean="0">
                          <a:sym typeface="Arial" panose="020B0604020202020204"/>
                        </a:rPr>
                        <a:t>Sl. No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/>
                        <a:t>Description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/>
                        <a:t>Input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/>
                        <a:t>Expected</a:t>
                      </a:r>
                      <a:r>
                        <a:rPr lang="en-US" sz="1400" baseline="0" dirty="0" smtClean="0"/>
                        <a:t> Output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/>
                        <a:t>Actual</a:t>
                      </a:r>
                      <a:r>
                        <a:rPr lang="en-US" sz="1400" baseline="0" dirty="0" smtClean="0"/>
                        <a:t> Output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/>
                        <a:t>Status</a:t>
                      </a:r>
                      <a:endParaRPr lang="en-US" sz="1400" dirty="0">
                        <a:solidFill>
                          <a:schemeClr val="bg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2292533"/>
                  </a:ext>
                </a:extLst>
              </a:tr>
              <a:tr h="78996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Collect image message from user</a:t>
                      </a:r>
                      <a:endParaRPr lang="en-IN" sz="14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400" b="0" i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Select the image</a:t>
                      </a:r>
                      <a:r>
                        <a:rPr lang="en-IN" sz="1400" b="0" i="0" baseline="0" dirty="0" smtClean="0">
                          <a:solidFill>
                            <a:schemeClr val="tx1"/>
                          </a:solidFill>
                          <a:latin typeface="+mn-lt"/>
                        </a:rPr>
                        <a:t> from the system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dirty="0" smtClean="0">
                          <a:effectLst/>
                        </a:rPr>
                        <a:t>Should</a:t>
                      </a:r>
                      <a:r>
                        <a:rPr lang="en-US" sz="1400" baseline="0" dirty="0" smtClean="0">
                          <a:effectLst/>
                        </a:rPr>
                        <a:t> a</a:t>
                      </a:r>
                      <a:r>
                        <a:rPr lang="en-US" sz="1400" dirty="0" smtClean="0">
                          <a:effectLst/>
                        </a:rPr>
                        <a:t>llow the user to browse any image file.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dirty="0" smtClean="0">
                          <a:effectLst/>
                        </a:rPr>
                        <a:t>User allowed to browse any image file.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996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dirty="0" smtClean="0"/>
                        <a:t>4</a:t>
                      </a:r>
                      <a:endParaRPr lang="en-US" sz="1400" b="0" i="0" dirty="0">
                        <a:solidFill>
                          <a:schemeClr val="tx1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dirty="0" smtClean="0">
                          <a:effectLst/>
                        </a:rPr>
                        <a:t>Display </a:t>
                      </a:r>
                      <a:r>
                        <a:rPr lang="en-US" sz="1400" dirty="0">
                          <a:effectLst/>
                        </a:rPr>
                        <a:t>image 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IN" sz="1400" dirty="0" smtClean="0"/>
                        <a:t>Send the image to the Raspberry</a:t>
                      </a:r>
                      <a:r>
                        <a:rPr lang="en-IN" sz="1400" baseline="0" dirty="0" smtClean="0"/>
                        <a:t> Pi</a:t>
                      </a:r>
                      <a:endParaRPr lang="en-IN" sz="14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dirty="0" smtClean="0">
                          <a:effectLst/>
                        </a:rPr>
                        <a:t>Should</a:t>
                      </a:r>
                      <a:r>
                        <a:rPr lang="en-US" sz="1400" baseline="0" dirty="0" smtClean="0">
                          <a:effectLst/>
                        </a:rPr>
                        <a:t> l</a:t>
                      </a:r>
                      <a:r>
                        <a:rPr lang="en-US" sz="1400" dirty="0" smtClean="0">
                          <a:effectLst/>
                        </a:rPr>
                        <a:t>oad image</a:t>
                      </a:r>
                      <a:r>
                        <a:rPr lang="en-US" sz="1400" baseline="0" dirty="0" smtClean="0">
                          <a:effectLst/>
                        </a:rPr>
                        <a:t> </a:t>
                      </a:r>
                      <a:r>
                        <a:rPr lang="en-US" sz="1400" dirty="0" smtClean="0">
                          <a:effectLst/>
                        </a:rPr>
                        <a:t>and </a:t>
                      </a:r>
                      <a:r>
                        <a:rPr lang="en-US" sz="1400" dirty="0">
                          <a:effectLst/>
                        </a:rPr>
                        <a:t>display on the screen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dirty="0" smtClean="0">
                          <a:effectLst/>
                        </a:rPr>
                        <a:t>Image loaded and</a:t>
                      </a:r>
                      <a:r>
                        <a:rPr lang="en-US" sz="1400" baseline="0" dirty="0" smtClean="0">
                          <a:effectLst/>
                        </a:rPr>
                        <a:t> </a:t>
                      </a:r>
                      <a:r>
                        <a:rPr lang="en-US" sz="1400" dirty="0" smtClean="0">
                          <a:effectLst/>
                        </a:rPr>
                        <a:t>displayed </a:t>
                      </a:r>
                      <a:r>
                        <a:rPr lang="en-US" sz="1400" dirty="0">
                          <a:effectLst/>
                        </a:rPr>
                        <a:t>on the screen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  <a:tabLst>
                          <a:tab pos="1971675" algn="l"/>
                        </a:tabLst>
                      </a:pPr>
                      <a:r>
                        <a:rPr lang="en-US" sz="1400" dirty="0" smtClean="0">
                          <a:effectLst/>
                        </a:rPr>
                        <a:t>Pass</a:t>
                      </a:r>
                      <a:endParaRPr lang="en-IN" sz="1400" b="0" i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324600" y="0"/>
            <a:ext cx="1676400" cy="609600"/>
          </a:xfrm>
        </p:spPr>
        <p:txBody>
          <a:bodyPr/>
          <a:lstStyle/>
          <a:p>
            <a:pPr algn="r"/>
            <a:r>
              <a:rPr lang="en-I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4765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27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Shape 450"/>
          <p:cNvSpPr txBox="1">
            <a:spLocks/>
          </p:cNvSpPr>
          <p:nvPr/>
        </p:nvSpPr>
        <p:spPr>
          <a:xfrm>
            <a:off x="3427343" y="133350"/>
            <a:ext cx="2438400" cy="5905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algn="ctr">
              <a:buSzPct val="25000"/>
            </a:pPr>
            <a:r>
              <a:rPr lang="e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Application</a:t>
            </a:r>
            <a:endParaRPr lang="e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Shape 417"/>
          <p:cNvSpPr txBox="1">
            <a:spLocks noGrp="1"/>
          </p:cNvSpPr>
          <p:nvPr>
            <p:ph type="subTitle" idx="1"/>
          </p:nvPr>
        </p:nvSpPr>
        <p:spPr>
          <a:xfrm>
            <a:off x="914400" y="1428750"/>
            <a:ext cx="7464286" cy="304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lvl="0" indent="-1397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3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841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6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397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52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52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52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52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52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52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00000"/>
              <a:buFont typeface="Noto Sans Symbols"/>
              <a:buChar char="•"/>
              <a:defRPr sz="12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342900" marR="0" lvl="0" indent="-368300" algn="just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This system w</a:t>
            </a:r>
            <a:r>
              <a:rPr lang="e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ill hel</a:t>
            </a:r>
            <a:r>
              <a:rPr lang="en-I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p in reducing human efforts</a:t>
            </a:r>
            <a:r>
              <a:rPr lang="e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 and risk</a:t>
            </a:r>
            <a:r>
              <a:rPr lang="en-I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s</a:t>
            </a:r>
            <a:r>
              <a:rPr lang="e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 involv</a:t>
            </a:r>
            <a:r>
              <a:rPr lang="en-I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e</a:t>
            </a:r>
            <a:r>
              <a:rPr lang="en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d.</a:t>
            </a:r>
            <a:endParaRPr lang="en" sz="2000" dirty="0">
              <a:solidFill>
                <a:schemeClr val="tx1"/>
              </a:solidFill>
              <a:latin typeface="+mn-lt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marR="0" lvl="0" indent="-368300" algn="just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ct val="120000"/>
              <a:buFont typeface="Wingdings" panose="05000000000000000000" pitchFamily="2" charset="2"/>
              <a:buChar char="§"/>
            </a:pP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We can use </a:t>
            </a:r>
            <a:r>
              <a:rPr lang="en-GB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multiple screens for displaying the big size 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advertisements. </a:t>
            </a:r>
            <a:endParaRPr lang="en-IN" sz="20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lvl="0" indent="-368300" algn="just">
              <a:buSzPct val="120000"/>
              <a:buFont typeface="Wingdings" panose="05000000000000000000" pitchFamily="2" charset="2"/>
              <a:buChar char="§"/>
            </a:pP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We can use this system at various places like colleges, subways, shopping </a:t>
            </a:r>
            <a:r>
              <a:rPr lang="en-GB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malls, 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schools and hospital for visitors.</a:t>
            </a:r>
          </a:p>
          <a:p>
            <a:pPr lvl="0" indent="-368300" algn="just">
              <a:buSzPct val="120000"/>
              <a:buFont typeface="Wingdings" panose="05000000000000000000" pitchFamily="2" charset="2"/>
              <a:buChar char="§"/>
            </a:pPr>
            <a:r>
              <a:rPr lang="en-GB" sz="2000" b="0" i="0" u="none" strike="noStrike" cap="none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We can use this system at critical places where people can not reach normally.</a:t>
            </a:r>
            <a:endParaRPr sz="2000" b="0" i="0" u="none" strike="noStrike" cap="none" dirty="0">
              <a:solidFill>
                <a:schemeClr val="tx1"/>
              </a:solidFill>
              <a:latin typeface="+mn-lt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66324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28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Shape 450"/>
          <p:cNvSpPr txBox="1">
            <a:spLocks/>
          </p:cNvSpPr>
          <p:nvPr/>
        </p:nvSpPr>
        <p:spPr>
          <a:xfrm>
            <a:off x="3505200" y="209550"/>
            <a:ext cx="2590799" cy="5905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algn="ctr">
              <a:buSzPct val="25000"/>
            </a:pPr>
            <a:r>
              <a:rPr lang="e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Conclusion</a:t>
            </a:r>
            <a:endParaRPr lang="e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219200" y="1200150"/>
            <a:ext cx="7162800" cy="2286000"/>
          </a:xfrm>
        </p:spPr>
        <p:txBody>
          <a:bodyPr anchor="t"/>
          <a:lstStyle/>
          <a:p>
            <a:pPr algn="just"/>
            <a:r>
              <a:rPr lang="en-US" sz="2000" dirty="0">
                <a:solidFill>
                  <a:schemeClr val="tx1"/>
                </a:solidFill>
                <a:latin typeface="+mn-lt"/>
              </a:rPr>
              <a:t>	The GSM based notice board was inefficient, complex, costly and had limited range. Use of internet, IoT devices, Cloud services, Wireless technology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and Username-Password system provides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faster transmission of data over mobile devices. It saves time, cost of cabling, and size of the system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.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13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29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Shape 450"/>
          <p:cNvSpPr txBox="1">
            <a:spLocks/>
          </p:cNvSpPr>
          <p:nvPr/>
        </p:nvSpPr>
        <p:spPr>
          <a:xfrm>
            <a:off x="2362200" y="209550"/>
            <a:ext cx="4949687" cy="5905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algn="ctr">
              <a:buSzPct val="25000"/>
            </a:pPr>
            <a:r>
              <a:rPr lang="e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Future Enhancement</a:t>
            </a:r>
            <a:endParaRPr lang="e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255643" y="1581150"/>
            <a:ext cx="7162800" cy="2286000"/>
          </a:xfrm>
        </p:spPr>
        <p:txBody>
          <a:bodyPr anchor="t"/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The proposed system can further be extended to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display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the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data worldwide with the use of dedicated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S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erver and dedicated Platform.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There can be a dedicated Android application for clients. Which will help them upload, update and monitor their data on  the go.</a:t>
            </a:r>
          </a:p>
        </p:txBody>
      </p:sp>
    </p:spTree>
    <p:extLst>
      <p:ext uri="{BB962C8B-B14F-4D97-AF65-F5344CB8AC3E}">
        <p14:creationId xmlns:p14="http://schemas.microsoft.com/office/powerpoint/2010/main" val="328314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>
            <a:spLocks noGrp="1"/>
          </p:cNvSpPr>
          <p:nvPr>
            <p:ph type="title" idx="4294967295"/>
          </p:nvPr>
        </p:nvSpPr>
        <p:spPr>
          <a:xfrm>
            <a:off x="3557949" y="147571"/>
            <a:ext cx="1970800" cy="579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 b="0" i="0" u="none" strike="noStrike" cap="none" dirty="0">
                <a:solidFill>
                  <a:srgbClr val="1581AA"/>
                </a:solidFill>
                <a:latin typeface="+mj-lt"/>
                <a:ea typeface="Century Gothic"/>
                <a:cs typeface="Times New Roman" pitchFamily="18" charset="0"/>
                <a:sym typeface="Century Gothic"/>
              </a:rPr>
              <a:t>Abstract</a:t>
            </a:r>
            <a:endParaRPr lang="en" sz="2800" b="0" i="0" u="none" strike="noStrike" cap="none" dirty="0">
              <a:solidFill>
                <a:srgbClr val="1581AA"/>
              </a:solidFill>
              <a:latin typeface="+mj-lt"/>
              <a:ea typeface="Century Gothic"/>
              <a:cs typeface="Times New Roman" pitchFamily="18" charset="0"/>
              <a:sym typeface="Century Gothic"/>
            </a:endParaRPr>
          </a:p>
        </p:txBody>
      </p:sp>
      <p:sp>
        <p:nvSpPr>
          <p:cNvPr id="390" name="Shape 390"/>
          <p:cNvSpPr txBox="1">
            <a:spLocks noGrp="1"/>
          </p:cNvSpPr>
          <p:nvPr>
            <p:ph type="body" idx="4294967295"/>
          </p:nvPr>
        </p:nvSpPr>
        <p:spPr>
          <a:xfrm>
            <a:off x="990599" y="948556"/>
            <a:ext cx="7105500" cy="3743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indent="-342900" algn="just">
              <a:buSzPct val="125000"/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Digital display board is a common sight today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. 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Advertisement </a:t>
            </a:r>
            <a:r>
              <a:rPr lang="en-GB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is going digital in recent days. The use of digital display boards 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are seen at </a:t>
            </a:r>
            <a:r>
              <a:rPr lang="en-GB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railway station, bus stands, educational institutions and public 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places.</a:t>
            </a:r>
          </a:p>
          <a:p>
            <a:pPr indent="-342900" algn="just">
              <a:buSzPct val="125000"/>
              <a:buFont typeface="Wingdings" panose="05000000000000000000" pitchFamily="2" charset="2"/>
              <a:buChar char="§"/>
            </a:pP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If </a:t>
            </a:r>
            <a:r>
              <a:rPr lang="en-GB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the user wants to change the message it needs to be done using a computer and hence the person needs to be present at the 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location.</a:t>
            </a:r>
          </a:p>
          <a:p>
            <a:pPr indent="-342900" algn="just">
              <a:buSzPct val="125000"/>
              <a:buFont typeface="Wingdings" panose="05000000000000000000" pitchFamily="2" charset="2"/>
              <a:buChar char="§"/>
            </a:pP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Digital </a:t>
            </a:r>
            <a:r>
              <a:rPr lang="en-GB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smart board overcomes these drawbacks by the usage of new technologies like IoT, Raspberry Pi, 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wireless </a:t>
            </a:r>
            <a:r>
              <a:rPr lang="en-GB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networks 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and cloud in </a:t>
            </a:r>
            <a:r>
              <a:rPr lang="en-GB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a smarter way</a:t>
            </a:r>
            <a:r>
              <a:rPr lang="en-GB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.</a:t>
            </a:r>
            <a:endParaRPr lang="en" sz="2000" dirty="0">
              <a:solidFill>
                <a:schemeClr val="tx1"/>
              </a:solidFill>
              <a:latin typeface="+mn-lt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392" name="Shape 392"/>
          <p:cNvSpPr/>
          <p:nvPr/>
        </p:nvSpPr>
        <p:spPr>
          <a:xfrm>
            <a:off x="511175" y="590550"/>
            <a:ext cx="585788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t>3</a:t>
            </a:fld>
            <a:endParaRPr lang="en" sz="200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4294967295"/>
          </p:nvPr>
        </p:nvSpPr>
        <p:spPr>
          <a:xfrm>
            <a:off x="511175" y="4692006"/>
            <a:ext cx="585788" cy="273843"/>
          </a:xfrm>
          <a:prstGeom prst="rect">
            <a:avLst/>
          </a:prstGeo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2000" b="1" i="1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t>3</a:t>
            </a:fld>
            <a:endParaRPr lang="en" sz="2000" b="1" i="1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30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Shape 450"/>
          <p:cNvSpPr txBox="1">
            <a:spLocks/>
          </p:cNvSpPr>
          <p:nvPr/>
        </p:nvSpPr>
        <p:spPr>
          <a:xfrm>
            <a:off x="3295650" y="0"/>
            <a:ext cx="2552700" cy="5905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algn="ctr">
              <a:buSzPct val="25000"/>
            </a:pPr>
            <a:r>
              <a:rPr lang="e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References</a:t>
            </a:r>
            <a:endParaRPr lang="e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838200" y="742950"/>
            <a:ext cx="7315200" cy="4069557"/>
          </a:xfrm>
        </p:spPr>
        <p:txBody>
          <a:bodyPr anchor="t"/>
          <a:lstStyle/>
          <a:p>
            <a:pPr marL="342900" lvl="0" indent="-342900" algn="just" fontAlgn="base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Large Screen Wireless Notice Display System by Yash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Teckchandani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, G. Siva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Perumal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, Radhika Mujumdar, Sridhar </a:t>
            </a:r>
            <a:r>
              <a:rPr lang="en-US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Lokanathan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[June 2015].</a:t>
            </a:r>
            <a:endParaRPr lang="en-IN" sz="18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marL="342900" lvl="0" indent="-342900" algn="just" fontAlgn="base"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GSM Based Wireless Electronic Notice Board Display through ARM7 and LED by P.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Sampath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Kumar, V. Priyanka, Lakshmi Surekha, Y. Harish Reddy [May 2016].</a:t>
            </a:r>
          </a:p>
          <a:p>
            <a:pPr marL="342900" lvl="0" indent="-342900" algn="just" fontAlgn="base"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Wireless Electronic Notice Board Using Raspberry Pi 3</a:t>
            </a:r>
            <a:r>
              <a:rPr lang="en-US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. 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by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Er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. G.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Jalalu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,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Er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.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Polepogu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Rajesh [June 2017].</a:t>
            </a:r>
          </a:p>
          <a:p>
            <a:pPr marL="342900" indent="-342900" algn="just" fontAlgn="base"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An IOT Based Web Page Controlled Digital Notice Board by P.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Bhaskara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Chary, Dr. T.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Srinivasulu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[August 2017].</a:t>
            </a:r>
          </a:p>
          <a:p>
            <a:pPr marL="342900" indent="-342900" algn="just" fontAlgn="base"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IoT based web-controlled notice board by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Divyashree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M,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Harinag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Prasad S, Sandeep G T,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Bhavya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S N, </a:t>
            </a:r>
            <a:r>
              <a:rPr lang="en-IN" sz="1800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Poornima</a:t>
            </a:r>
            <a:r>
              <a:rPr lang="en-IN" sz="18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S [April 2018</a:t>
            </a:r>
            <a:r>
              <a:rPr lang="en-IN" sz="18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].</a:t>
            </a:r>
            <a:endParaRPr lang="en-IN" sz="18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912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31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71600" y="1123950"/>
            <a:ext cx="6446837" cy="2990236"/>
          </a:xfrm>
        </p:spPr>
        <p:txBody>
          <a:bodyPr anchor="t"/>
          <a:lstStyle/>
          <a:p>
            <a:pPr marL="342900" lvl="0" indent="-342900" algn="just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www.python.org </a:t>
            </a:r>
            <a:r>
              <a:rPr lang="en-US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for details on python programming.</a:t>
            </a:r>
            <a:endParaRPr lang="en-IN" sz="20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www.raspberrypi.org for details on Raspberry Pi.</a:t>
            </a:r>
            <a:endParaRPr lang="en-IN" sz="20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www.raspbian.org for details on Raspbian OS</a:t>
            </a:r>
            <a:r>
              <a:rPr lang="en-US" sz="2000" dirty="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 smtClean="0">
                <a:solidFill>
                  <a:schemeClr val="tx1"/>
                </a:solidFill>
              </a:rPr>
              <a:t>www://</a:t>
            </a:r>
            <a:r>
              <a:rPr lang="en-IN" sz="2000" dirty="0">
                <a:solidFill>
                  <a:schemeClr val="tx1"/>
                </a:solidFill>
              </a:rPr>
              <a:t>aws.amazon.com/s3</a:t>
            </a:r>
            <a:r>
              <a:rPr lang="en-IN" sz="2000" dirty="0" smtClean="0">
                <a:solidFill>
                  <a:schemeClr val="tx1"/>
                </a:solidFill>
              </a:rPr>
              <a:t>/ for S3 Bucket.</a:t>
            </a:r>
            <a:endParaRPr lang="en-IN" sz="2000" dirty="0" smtClean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324600" y="0"/>
            <a:ext cx="1676400" cy="609600"/>
          </a:xfrm>
        </p:spPr>
        <p:txBody>
          <a:bodyPr/>
          <a:lstStyle/>
          <a:p>
            <a:pPr algn="r"/>
            <a:r>
              <a:rPr lang="en-I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1113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32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Shape 450"/>
          <p:cNvSpPr txBox="1">
            <a:spLocks/>
          </p:cNvSpPr>
          <p:nvPr/>
        </p:nvSpPr>
        <p:spPr>
          <a:xfrm>
            <a:off x="2117724" y="4214352"/>
            <a:ext cx="2552700" cy="5143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600" b="0" i="0" u="none" strike="noStrike" cap="none">
                <a:solidFill>
                  <a:srgbClr val="1581A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algn="ctr">
              <a:buSzPct val="25000"/>
            </a:pPr>
            <a:r>
              <a:rPr lang="e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Questions?</a:t>
            </a:r>
            <a:endParaRPr lang="e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724" y="7143"/>
            <a:ext cx="5654676" cy="424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85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33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361950"/>
            <a:ext cx="4191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1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>
            <a:spLocks noGrp="1"/>
          </p:cNvSpPr>
          <p:nvPr>
            <p:ph type="title" idx="4294967295"/>
          </p:nvPr>
        </p:nvSpPr>
        <p:spPr>
          <a:xfrm>
            <a:off x="3128562" y="149659"/>
            <a:ext cx="2895597" cy="71473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 b="0" i="0" u="none" strike="noStrike" cap="none" dirty="0">
                <a:solidFill>
                  <a:srgbClr val="1581AA"/>
                </a:solidFill>
                <a:latin typeface="+mj-lt"/>
                <a:ea typeface="Century Gothic"/>
                <a:cs typeface="Times New Roman" pitchFamily="18" charset="0"/>
                <a:sym typeface="Century Gothic"/>
              </a:rPr>
              <a:t>Introduction</a:t>
            </a:r>
            <a:endParaRPr lang="en" sz="2800" b="0" i="0" u="none" strike="noStrike" cap="none" dirty="0">
              <a:solidFill>
                <a:srgbClr val="1581AA"/>
              </a:solidFill>
              <a:latin typeface="+mj-lt"/>
              <a:ea typeface="Century Gothic"/>
              <a:cs typeface="Times New Roman" pitchFamily="18" charset="0"/>
              <a:sym typeface="Century Gothic"/>
            </a:endParaRPr>
          </a:p>
        </p:txBody>
      </p:sp>
      <p:sp>
        <p:nvSpPr>
          <p:cNvPr id="403" name="Shape 403"/>
          <p:cNvSpPr txBox="1">
            <a:spLocks noGrp="1"/>
          </p:cNvSpPr>
          <p:nvPr>
            <p:ph type="body" idx="4294967295"/>
          </p:nvPr>
        </p:nvSpPr>
        <p:spPr>
          <a:xfrm>
            <a:off x="1071162" y="1120131"/>
            <a:ext cx="7010399" cy="30422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 algn="just">
              <a:buNone/>
            </a:pPr>
            <a:r>
              <a:rPr lang="en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	Digital </a:t>
            </a:r>
            <a:r>
              <a:rPr lang="e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smart board </a:t>
            </a:r>
            <a:r>
              <a:rPr lang="en-I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is an automatic self enabled, highly reliable wireless electronic board</a:t>
            </a:r>
            <a:r>
              <a:rPr lang="en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. The </a:t>
            </a:r>
            <a:r>
              <a:rPr lang="e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information can be </a:t>
            </a:r>
            <a:r>
              <a:rPr lang="en-I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text, </a:t>
            </a:r>
            <a:r>
              <a:rPr lang="en-IN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pdf, images and video</a:t>
            </a:r>
            <a:r>
              <a:rPr lang="en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. It </a:t>
            </a:r>
            <a:r>
              <a:rPr lang="e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makes use of a </a:t>
            </a:r>
            <a:r>
              <a:rPr lang="en-I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mini</a:t>
            </a:r>
            <a:r>
              <a:rPr lang="e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 computer, which is commonly termed as </a:t>
            </a:r>
            <a:r>
              <a:rPr lang="en" sz="2000" b="1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Ras</a:t>
            </a:r>
            <a:r>
              <a:rPr lang="en-IN" sz="2000" b="1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p</a:t>
            </a:r>
            <a:r>
              <a:rPr lang="en" sz="2000" b="1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berry </a:t>
            </a:r>
            <a:r>
              <a:rPr lang="en-IN" sz="2000" b="1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P</a:t>
            </a:r>
            <a:r>
              <a:rPr lang="en" sz="2000" b="1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i. </a:t>
            </a:r>
            <a:r>
              <a:rPr lang="en-IN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It </a:t>
            </a:r>
            <a:r>
              <a:rPr lang="en-IN" sz="2000" dirty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aims at designing a LED Monitor based message display controlled through a </a:t>
            </a:r>
            <a:r>
              <a:rPr lang="en-IN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laptop.</a:t>
            </a:r>
          </a:p>
          <a:p>
            <a:pPr marL="0" lvl="0" indent="0" algn="just">
              <a:buNone/>
            </a:pPr>
            <a:r>
              <a:rPr lang="en-IN" sz="2000" dirty="0" smtClean="0">
                <a:solidFill>
                  <a:schemeClr val="tx1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	The key technology used in developing the system is IoT, where many smart objects like Raspberry Pi &amp; Laptop are connected through Wi-Fi.</a:t>
            </a:r>
            <a:endParaRPr lang="en-IN" sz="2000" dirty="0">
              <a:solidFill>
                <a:schemeClr val="tx1"/>
              </a:solidFill>
              <a:latin typeface="+mn-lt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404" name="Shape 404"/>
          <p:cNvSpPr/>
          <p:nvPr/>
        </p:nvSpPr>
        <p:spPr>
          <a:xfrm>
            <a:off x="511175" y="590550"/>
            <a:ext cx="585788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2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t>4</a:t>
            </a:fld>
            <a:endParaRPr lang="en" sz="200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4294967295"/>
          </p:nvPr>
        </p:nvSpPr>
        <p:spPr>
          <a:xfrm>
            <a:off x="511175" y="4692006"/>
            <a:ext cx="585788" cy="273843"/>
          </a:xfrm>
          <a:prstGeom prst="rect">
            <a:avLst/>
          </a:prstGeo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2000" b="1" i="1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t>4</a:t>
            </a:fld>
            <a:endParaRPr lang="en" sz="2000" b="1" i="1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1130" y="209550"/>
            <a:ext cx="4030663" cy="609600"/>
          </a:xfrm>
        </p:spPr>
        <p:txBody>
          <a:bodyPr/>
          <a:lstStyle/>
          <a:p>
            <a:pPr algn="ctr"/>
            <a:r>
              <a:rPr lang="en-IN" dirty="0">
                <a:latin typeface="+mj-lt"/>
                <a:cs typeface="Times New Roman" pitchFamily="18" charset="0"/>
              </a:rPr>
              <a:t>Problem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47800" y="1733550"/>
            <a:ext cx="6629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000" dirty="0" smtClean="0">
                <a:latin typeface="+mn-lt"/>
              </a:rPr>
              <a:t>	The low range &amp; low bandwidth of GSM technology with the use of old languages and uneconomic software in the existing system</a:t>
            </a:r>
            <a:r>
              <a:rPr lang="en-IN" sz="2000" dirty="0">
                <a:latin typeface="+mn-lt"/>
              </a:rPr>
              <a:t>.</a:t>
            </a:r>
            <a:endParaRPr lang="en-IN" sz="20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0659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1300" y="209550"/>
            <a:ext cx="4038600" cy="609600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Proposed System</a:t>
            </a:r>
            <a:endParaRPr lang="en-I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1352550"/>
            <a:ext cx="7162800" cy="2667000"/>
          </a:xfrm>
        </p:spPr>
        <p:txBody>
          <a:bodyPr anchor="t"/>
          <a:lstStyle/>
          <a:p>
            <a:pPr algn="just">
              <a:spcBef>
                <a:spcPts val="0"/>
              </a:spcBef>
              <a:spcAft>
                <a:spcPts val="100"/>
              </a:spcAft>
            </a:pP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	This project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aims to increase the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bandwidth and range of the system by using Wi-Fi and Web based application with Raspberry Pi. The project also increases the usability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of electronic notice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boards, dealing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with wireless reception and display of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messages. It is a LED based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message display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board controlled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through a laptop. It is simple, easy to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install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and user-friendly.</a:t>
            </a:r>
            <a:endParaRPr lang="en-IN" sz="2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6082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53226" y="0"/>
            <a:ext cx="3124200" cy="609600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Methodology</a:t>
            </a:r>
            <a:endParaRPr lang="en-I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7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001" y="300498"/>
            <a:ext cx="5962650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95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24600" y="0"/>
            <a:ext cx="1676400" cy="609600"/>
          </a:xfrm>
        </p:spPr>
        <p:txBody>
          <a:bodyPr/>
          <a:lstStyle/>
          <a:p>
            <a:pPr algn="r"/>
            <a:r>
              <a:rPr lang="en-I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3948" y="1123950"/>
            <a:ext cx="6781800" cy="3200400"/>
          </a:xfrm>
        </p:spPr>
        <p:txBody>
          <a:bodyPr anchor="t"/>
          <a:lstStyle/>
          <a:p>
            <a:pPr algn="just"/>
            <a:r>
              <a:rPr lang="en-US" sz="2000" b="1" dirty="0">
                <a:solidFill>
                  <a:schemeClr val="tx1"/>
                </a:solidFill>
                <a:latin typeface="+mn-lt"/>
              </a:rPr>
              <a:t>Step1: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Open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the bitwise SSH client and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enter IP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address of the raspberry pi along with the username and password of the pi.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In case of wrong credentials Error message will be displayed.</a:t>
            </a:r>
          </a:p>
          <a:p>
            <a:pPr algn="just"/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Step </a:t>
            </a:r>
            <a:r>
              <a:rPr lang="en-US" sz="2000" b="1" dirty="0">
                <a:solidFill>
                  <a:schemeClr val="tx1"/>
                </a:solidFill>
                <a:latin typeface="+mn-lt"/>
              </a:rPr>
              <a:t>2: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After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successful login open webpage using </a:t>
            </a:r>
            <a:r>
              <a:rPr lang="en-US" sz="2000" dirty="0" err="1" smtClean="0">
                <a:solidFill>
                  <a:schemeClr val="tx1"/>
                </a:solidFill>
                <a:latin typeface="+mn-lt"/>
              </a:rPr>
              <a:t>ip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address with the port number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in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the format </a:t>
            </a:r>
            <a:r>
              <a:rPr lang="en-US" sz="2000" dirty="0" err="1">
                <a:solidFill>
                  <a:schemeClr val="tx1"/>
                </a:solidFill>
                <a:latin typeface="+mn-lt"/>
              </a:rPr>
              <a:t>ipaddress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: </a:t>
            </a:r>
            <a:r>
              <a:rPr lang="en-US" sz="2000" dirty="0" err="1">
                <a:solidFill>
                  <a:schemeClr val="tx1"/>
                </a:solidFill>
                <a:latin typeface="+mn-lt"/>
              </a:rPr>
              <a:t>portnumber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 and the home page will appear in which the user can upload the files to be displayed on the digital board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.</a:t>
            </a:r>
            <a:endParaRPr lang="en-IN" sz="2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6773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24600" y="0"/>
            <a:ext cx="1676400" cy="609600"/>
          </a:xfrm>
        </p:spPr>
        <p:txBody>
          <a:bodyPr/>
          <a:lstStyle/>
          <a:p>
            <a:pPr algn="r"/>
            <a:r>
              <a:rPr lang="en-IN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Cont’d</a:t>
            </a:r>
            <a:endParaRPr lang="en-IN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1276350"/>
            <a:ext cx="6781800" cy="2971800"/>
          </a:xfrm>
        </p:spPr>
        <p:txBody>
          <a:bodyPr anchor="t"/>
          <a:lstStyle/>
          <a:p>
            <a:pPr algn="just"/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Step </a:t>
            </a:r>
            <a:r>
              <a:rPr lang="en-US" sz="2000" b="1" dirty="0">
                <a:solidFill>
                  <a:schemeClr val="tx1"/>
                </a:solidFill>
                <a:latin typeface="+mn-lt"/>
              </a:rPr>
              <a:t>3: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After successful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upload S3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bucket will be created and the data will be stored on the cloud and a copy of the data will be send to the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pi.</a:t>
            </a:r>
          </a:p>
          <a:p>
            <a:pPr algn="just"/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Step </a:t>
            </a:r>
            <a:r>
              <a:rPr lang="en-US" sz="2000" b="1" dirty="0">
                <a:solidFill>
                  <a:schemeClr val="tx1"/>
                </a:solidFill>
                <a:latin typeface="+mn-lt"/>
              </a:rPr>
              <a:t>4: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After receiving the data, Raspberry Pi will send the data to the digital board through the HDMI </a:t>
            </a:r>
            <a:r>
              <a:rPr lang="en-US" sz="2000" dirty="0" smtClean="0">
                <a:solidFill>
                  <a:schemeClr val="tx1"/>
                </a:solidFill>
                <a:latin typeface="+mn-lt"/>
              </a:rPr>
              <a:t>cables. 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algn="just"/>
            <a:r>
              <a:rPr lang="en-US" sz="2000" b="1" dirty="0" smtClean="0">
                <a:solidFill>
                  <a:schemeClr val="tx1"/>
                </a:solidFill>
                <a:latin typeface="+mn-lt"/>
              </a:rPr>
              <a:t>Step </a:t>
            </a:r>
            <a:r>
              <a:rPr lang="en-US" sz="2000" b="1" dirty="0">
                <a:solidFill>
                  <a:schemeClr val="tx1"/>
                </a:solidFill>
                <a:latin typeface="+mn-lt"/>
              </a:rPr>
              <a:t>5: 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The Digital board will receive the data from the Raspberry Pi through the HDMI port and the same will be displayed on the board. </a:t>
            </a:r>
            <a:endParaRPr lang="en-IN" sz="1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>
          <a:xfrm>
            <a:off x="511175" y="4812507"/>
            <a:ext cx="585788" cy="273843"/>
          </a:xfrm>
        </p:spPr>
        <p:txBody>
          <a:bodyPr/>
          <a:lstStyle/>
          <a:p>
            <a:pPr algn="r">
              <a:buSzPct val="25000"/>
            </a:pPr>
            <a:r>
              <a:rPr lang="en" sz="2000" b="1" i="1" dirty="0" smtClean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9</a:t>
            </a:r>
            <a:endParaRPr lang="en" sz="2000" b="1" i="1" dirty="0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9304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2E5369"/>
      </a:dk2>
      <a:lt2>
        <a:srgbClr val="CFE2E7"/>
      </a:lt2>
      <a:accent1>
        <a:srgbClr val="353535"/>
      </a:accent1>
      <a:accent2>
        <a:srgbClr val="1CACE3"/>
      </a:accent2>
      <a:accent3>
        <a:srgbClr val="FFFFFF"/>
      </a:accent3>
      <a:accent4>
        <a:srgbClr val="000000"/>
      </a:accent4>
      <a:accent5>
        <a:srgbClr val="AEAEAE"/>
      </a:accent5>
      <a:accent6>
        <a:srgbClr val="189BCE"/>
      </a:accent6>
      <a:hlink>
        <a:srgbClr val="2DA0F1"/>
      </a:hlink>
      <a:folHlink>
        <a:srgbClr val="7ED1E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4204</TotalTime>
  <Words>1317</Words>
  <Application>Microsoft Office PowerPoint</Application>
  <PresentationFormat>On-screen Show (16:9)</PresentationFormat>
  <Paragraphs>272</Paragraphs>
  <Slides>33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Century Gothic</vt:lpstr>
      <vt:lpstr>Noto Sans Symbols</vt:lpstr>
      <vt:lpstr>Times New Roman</vt:lpstr>
      <vt:lpstr>Wingdings</vt:lpstr>
      <vt:lpstr>默认设计模板</vt:lpstr>
      <vt:lpstr>TITLE : IoT Based Wireless Smart Board</vt:lpstr>
      <vt:lpstr>Agenda</vt:lpstr>
      <vt:lpstr>Abstract</vt:lpstr>
      <vt:lpstr>Introduction</vt:lpstr>
      <vt:lpstr>Problem statement</vt:lpstr>
      <vt:lpstr>Proposed System</vt:lpstr>
      <vt:lpstr>Methodology</vt:lpstr>
      <vt:lpstr>Cont’d</vt:lpstr>
      <vt:lpstr>Cont’d</vt:lpstr>
      <vt:lpstr>Requirements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Testing</vt:lpstr>
      <vt:lpstr>Cont’d</vt:lpstr>
      <vt:lpstr>Integration Testing</vt:lpstr>
      <vt:lpstr>Cont’d</vt:lpstr>
      <vt:lpstr>System Testing</vt:lpstr>
      <vt:lpstr>Cont’d</vt:lpstr>
      <vt:lpstr>PowerPoint Presentation</vt:lpstr>
      <vt:lpstr>PowerPoint Presentation</vt:lpstr>
      <vt:lpstr>PowerPoint Presentation</vt:lpstr>
      <vt:lpstr>PowerPoint Presentation</vt:lpstr>
      <vt:lpstr>Cont’d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:   FARMING ASSISTANCE WEB                              SERVICE</dc:title>
  <dc:creator>CHAYAPATHI-CPN</dc:creator>
  <cp:lastModifiedBy>PRAVESH KASAUNDHAN</cp:lastModifiedBy>
  <cp:revision>777</cp:revision>
  <dcterms:modified xsi:type="dcterms:W3CDTF">2020-06-28T16:42:49Z</dcterms:modified>
</cp:coreProperties>
</file>